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sldIdLst>
    <p:sldId id="256" r:id="rId2"/>
    <p:sldId id="258" r:id="rId3"/>
    <p:sldId id="560" r:id="rId4"/>
    <p:sldId id="299" r:id="rId5"/>
    <p:sldId id="300" r:id="rId6"/>
    <p:sldId id="554" r:id="rId7"/>
    <p:sldId id="303" r:id="rId8"/>
    <p:sldId id="555" r:id="rId9"/>
    <p:sldId id="291" r:id="rId10"/>
    <p:sldId id="301" r:id="rId11"/>
    <p:sldId id="317" r:id="rId12"/>
    <p:sldId id="318" r:id="rId13"/>
    <p:sldId id="320" r:id="rId14"/>
    <p:sldId id="556" r:id="rId15"/>
    <p:sldId id="302" r:id="rId16"/>
    <p:sldId id="321" r:id="rId17"/>
    <p:sldId id="557" r:id="rId18"/>
    <p:sldId id="304" r:id="rId19"/>
    <p:sldId id="310" r:id="rId20"/>
    <p:sldId id="311" r:id="rId21"/>
    <p:sldId id="326" r:id="rId22"/>
    <p:sldId id="325" r:id="rId23"/>
    <p:sldId id="312" r:id="rId24"/>
    <p:sldId id="313" r:id="rId25"/>
    <p:sldId id="324" r:id="rId26"/>
    <p:sldId id="305" r:id="rId27"/>
    <p:sldId id="306" r:id="rId28"/>
    <p:sldId id="307" r:id="rId29"/>
    <p:sldId id="309" r:id="rId30"/>
    <p:sldId id="308" r:id="rId31"/>
    <p:sldId id="561" r:id="rId32"/>
    <p:sldId id="542" r:id="rId33"/>
    <p:sldId id="543" r:id="rId34"/>
    <p:sldId id="544" r:id="rId35"/>
    <p:sldId id="546" r:id="rId36"/>
    <p:sldId id="549" r:id="rId37"/>
    <p:sldId id="545" r:id="rId38"/>
    <p:sldId id="547" r:id="rId39"/>
    <p:sldId id="548" r:id="rId40"/>
    <p:sldId id="550" r:id="rId41"/>
    <p:sldId id="551" r:id="rId42"/>
    <p:sldId id="552" r:id="rId43"/>
    <p:sldId id="553" r:id="rId44"/>
    <p:sldId id="558" r:id="rId45"/>
    <p:sldId id="533" r:id="rId46"/>
    <p:sldId id="534" r:id="rId47"/>
    <p:sldId id="535" r:id="rId48"/>
    <p:sldId id="536" r:id="rId49"/>
    <p:sldId id="537" r:id="rId50"/>
    <p:sldId id="538" r:id="rId51"/>
    <p:sldId id="539" r:id="rId52"/>
    <p:sldId id="562" r:id="rId53"/>
    <p:sldId id="541" r:id="rId54"/>
    <p:sldId id="559" r:id="rId55"/>
    <p:sldId id="29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61"/>
    <p:restoredTop sz="77075"/>
  </p:normalViewPr>
  <p:slideViewPr>
    <p:cSldViewPr snapToGrid="0" snapToObjects="1" showGuides="1">
      <p:cViewPr varScale="1">
        <p:scale>
          <a:sx n="91" d="100"/>
          <a:sy n="91" d="100"/>
        </p:scale>
        <p:origin x="208" y="2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64B40-8503-9645-85B7-0DEA7415F7A3}"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13EE9-E5F2-7E4C-93C0-B3A15DE4B53F}" type="slidenum">
              <a:rPr lang="en-US" smtClean="0"/>
              <a:t>‹#›</a:t>
            </a:fld>
            <a:endParaRPr lang="en-US"/>
          </a:p>
        </p:txBody>
      </p:sp>
    </p:spTree>
    <p:extLst>
      <p:ext uri="{BB962C8B-B14F-4D97-AF65-F5344CB8AC3E}">
        <p14:creationId xmlns:p14="http://schemas.microsoft.com/office/powerpoint/2010/main" val="136851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13EE9-E5F2-7E4C-93C0-B3A15DE4B53F}" type="slidenum">
              <a:rPr lang="en-US" smtClean="0"/>
              <a:t>2</a:t>
            </a:fld>
            <a:endParaRPr lang="en-US"/>
          </a:p>
        </p:txBody>
      </p:sp>
    </p:spTree>
    <p:extLst>
      <p:ext uri="{BB962C8B-B14F-4D97-AF65-F5344CB8AC3E}">
        <p14:creationId xmlns:p14="http://schemas.microsoft.com/office/powerpoint/2010/main" val="3322293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13EE9-E5F2-7E4C-93C0-B3A15DE4B53F}" type="slidenum">
              <a:rPr lang="en-US" smtClean="0"/>
              <a:t>54</a:t>
            </a:fld>
            <a:endParaRPr lang="en-US"/>
          </a:p>
        </p:txBody>
      </p:sp>
    </p:spTree>
    <p:extLst>
      <p:ext uri="{BB962C8B-B14F-4D97-AF65-F5344CB8AC3E}">
        <p14:creationId xmlns:p14="http://schemas.microsoft.com/office/powerpoint/2010/main" val="100670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13EE9-E5F2-7E4C-93C0-B3A15DE4B53F}" type="slidenum">
              <a:rPr lang="en-US" smtClean="0"/>
              <a:t>3</a:t>
            </a:fld>
            <a:endParaRPr lang="en-US"/>
          </a:p>
        </p:txBody>
      </p:sp>
    </p:spTree>
    <p:extLst>
      <p:ext uri="{BB962C8B-B14F-4D97-AF65-F5344CB8AC3E}">
        <p14:creationId xmlns:p14="http://schemas.microsoft.com/office/powerpoint/2010/main" val="4080169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13EE9-E5F2-7E4C-93C0-B3A15DE4B53F}" type="slidenum">
              <a:rPr lang="en-US" smtClean="0"/>
              <a:t>6</a:t>
            </a:fld>
            <a:endParaRPr lang="en-US"/>
          </a:p>
        </p:txBody>
      </p:sp>
    </p:spTree>
    <p:extLst>
      <p:ext uri="{BB962C8B-B14F-4D97-AF65-F5344CB8AC3E}">
        <p14:creationId xmlns:p14="http://schemas.microsoft.com/office/powerpoint/2010/main" val="1082461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13EE9-E5F2-7E4C-93C0-B3A15DE4B53F}" type="slidenum">
              <a:rPr lang="en-US" smtClean="0"/>
              <a:t>7</a:t>
            </a:fld>
            <a:endParaRPr lang="en-US"/>
          </a:p>
        </p:txBody>
      </p:sp>
    </p:spTree>
    <p:extLst>
      <p:ext uri="{BB962C8B-B14F-4D97-AF65-F5344CB8AC3E}">
        <p14:creationId xmlns:p14="http://schemas.microsoft.com/office/powerpoint/2010/main" val="324526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13EE9-E5F2-7E4C-93C0-B3A15DE4B53F}" type="slidenum">
              <a:rPr lang="en-US" smtClean="0"/>
              <a:t>8</a:t>
            </a:fld>
            <a:endParaRPr lang="en-US"/>
          </a:p>
        </p:txBody>
      </p:sp>
    </p:spTree>
    <p:extLst>
      <p:ext uri="{BB962C8B-B14F-4D97-AF65-F5344CB8AC3E}">
        <p14:creationId xmlns:p14="http://schemas.microsoft.com/office/powerpoint/2010/main" val="257311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13EE9-E5F2-7E4C-93C0-B3A15DE4B53F}" type="slidenum">
              <a:rPr lang="en-US" smtClean="0"/>
              <a:t>14</a:t>
            </a:fld>
            <a:endParaRPr lang="en-US"/>
          </a:p>
        </p:txBody>
      </p:sp>
    </p:spTree>
    <p:extLst>
      <p:ext uri="{BB962C8B-B14F-4D97-AF65-F5344CB8AC3E}">
        <p14:creationId xmlns:p14="http://schemas.microsoft.com/office/powerpoint/2010/main" val="1090279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13EE9-E5F2-7E4C-93C0-B3A15DE4B53F}" type="slidenum">
              <a:rPr lang="en-US" smtClean="0"/>
              <a:t>17</a:t>
            </a:fld>
            <a:endParaRPr lang="en-US"/>
          </a:p>
        </p:txBody>
      </p:sp>
    </p:spTree>
    <p:extLst>
      <p:ext uri="{BB962C8B-B14F-4D97-AF65-F5344CB8AC3E}">
        <p14:creationId xmlns:p14="http://schemas.microsoft.com/office/powerpoint/2010/main" val="3554139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13EE9-E5F2-7E4C-93C0-B3A15DE4B53F}" type="slidenum">
              <a:rPr lang="en-US" smtClean="0"/>
              <a:t>31</a:t>
            </a:fld>
            <a:endParaRPr lang="en-US"/>
          </a:p>
        </p:txBody>
      </p:sp>
    </p:spTree>
    <p:extLst>
      <p:ext uri="{BB962C8B-B14F-4D97-AF65-F5344CB8AC3E}">
        <p14:creationId xmlns:p14="http://schemas.microsoft.com/office/powerpoint/2010/main" val="3711900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913EE9-E5F2-7E4C-93C0-B3A15DE4B53F}" type="slidenum">
              <a:rPr lang="en-US" smtClean="0"/>
              <a:t>44</a:t>
            </a:fld>
            <a:endParaRPr lang="en-US"/>
          </a:p>
        </p:txBody>
      </p:sp>
    </p:spTree>
    <p:extLst>
      <p:ext uri="{BB962C8B-B14F-4D97-AF65-F5344CB8AC3E}">
        <p14:creationId xmlns:p14="http://schemas.microsoft.com/office/powerpoint/2010/main" val="4164313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ECF2-D75E-644B-AD6E-FBC42174FB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A1F133-06CA-2144-9450-9EAE4D230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6E29FC04-BBBF-FC41-A80B-BD58AF921525}"/>
              </a:ext>
            </a:extLst>
          </p:cNvPr>
          <p:cNvSpPr>
            <a:spLocks noGrp="1"/>
          </p:cNvSpPr>
          <p:nvPr>
            <p:ph type="ftr" sz="quarter" idx="11"/>
          </p:nvPr>
        </p:nvSpPr>
        <p:spPr/>
        <p:txBody>
          <a:bodyPr/>
          <a:lstStyle/>
          <a:p>
            <a:r>
              <a:rPr lang="en-US"/>
              <a:t>Public Policy Analysis</a:t>
            </a:r>
            <a:endParaRPr lang="en-US" dirty="0"/>
          </a:p>
        </p:txBody>
      </p:sp>
      <p:sp>
        <p:nvSpPr>
          <p:cNvPr id="6" name="Slide Number Placeholder 5">
            <a:extLst>
              <a:ext uri="{FF2B5EF4-FFF2-40B4-BE49-F238E27FC236}">
                <a16:creationId xmlns:a16="http://schemas.microsoft.com/office/drawing/2014/main" id="{D12576BB-3B07-944B-962C-7B8745A5D5F1}"/>
              </a:ext>
            </a:extLst>
          </p:cNvPr>
          <p:cNvSpPr>
            <a:spLocks noGrp="1"/>
          </p:cNvSpPr>
          <p:nvPr>
            <p:ph type="sldNum" sz="quarter" idx="12"/>
          </p:nvPr>
        </p:nvSpPr>
        <p:spPr/>
        <p:txBody>
          <a:bodyPr/>
          <a:lstStyle/>
          <a:p>
            <a:fld id="{ABD85100-2F67-2442-8434-22BFD744C08B}" type="slidenum">
              <a:rPr lang="en-US" smtClean="0"/>
              <a:t>‹#›</a:t>
            </a:fld>
            <a:endParaRPr lang="en-US" dirty="0"/>
          </a:p>
        </p:txBody>
      </p:sp>
    </p:spTree>
    <p:extLst>
      <p:ext uri="{BB962C8B-B14F-4D97-AF65-F5344CB8AC3E}">
        <p14:creationId xmlns:p14="http://schemas.microsoft.com/office/powerpoint/2010/main" val="2299978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7135-9CF0-F54B-8D42-F968D677C9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CE7BC0-E1B9-7047-B484-CD04DD90B2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3E274-3A7E-EC48-8028-EF3D024C106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DA961F-C771-0049-AFD4-354D2E7423CF}"/>
              </a:ext>
            </a:extLst>
          </p:cNvPr>
          <p:cNvSpPr>
            <a:spLocks noGrp="1"/>
          </p:cNvSpPr>
          <p:nvPr>
            <p:ph type="ftr" sz="quarter" idx="11"/>
          </p:nvPr>
        </p:nvSpPr>
        <p:spPr/>
        <p:txBody>
          <a:bodyPr/>
          <a:lstStyle/>
          <a:p>
            <a:r>
              <a:rPr lang="en-US"/>
              <a:t>Public Policy Analysis</a:t>
            </a:r>
          </a:p>
        </p:txBody>
      </p:sp>
      <p:sp>
        <p:nvSpPr>
          <p:cNvPr id="6" name="Slide Number Placeholder 5">
            <a:extLst>
              <a:ext uri="{FF2B5EF4-FFF2-40B4-BE49-F238E27FC236}">
                <a16:creationId xmlns:a16="http://schemas.microsoft.com/office/drawing/2014/main" id="{DBAAFB89-3815-3942-95C7-F1B2EF90C443}"/>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2372513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369BF6-F0FC-874D-8A9F-506D2D3112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E3FF8E-F42D-1144-B63D-791CBFD9DF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DE2B2-0F08-844B-8958-EE390E94E0C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F9352D6-1748-694E-9DBD-34B37A3F6FF3}"/>
              </a:ext>
            </a:extLst>
          </p:cNvPr>
          <p:cNvSpPr>
            <a:spLocks noGrp="1"/>
          </p:cNvSpPr>
          <p:nvPr>
            <p:ph type="ftr" sz="quarter" idx="11"/>
          </p:nvPr>
        </p:nvSpPr>
        <p:spPr/>
        <p:txBody>
          <a:bodyPr/>
          <a:lstStyle/>
          <a:p>
            <a:r>
              <a:rPr lang="en-US"/>
              <a:t>Public Policy Analysis</a:t>
            </a:r>
          </a:p>
        </p:txBody>
      </p:sp>
      <p:sp>
        <p:nvSpPr>
          <p:cNvPr id="6" name="Slide Number Placeholder 5">
            <a:extLst>
              <a:ext uri="{FF2B5EF4-FFF2-40B4-BE49-F238E27FC236}">
                <a16:creationId xmlns:a16="http://schemas.microsoft.com/office/drawing/2014/main" id="{689A82BC-BF6A-FE40-8BB7-32DFA8F1998A}"/>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1143804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15EF-CB20-7C4D-8069-C59982BB1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B591EA-2B65-4F4B-9708-C01970ADD1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5A109-34A7-E142-9718-635AFDE0BF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87F8833-FE9E-C54C-9E7E-B22776AE34A5}"/>
              </a:ext>
            </a:extLst>
          </p:cNvPr>
          <p:cNvSpPr>
            <a:spLocks noGrp="1"/>
          </p:cNvSpPr>
          <p:nvPr>
            <p:ph type="ftr" sz="quarter" idx="11"/>
          </p:nvPr>
        </p:nvSpPr>
        <p:spPr/>
        <p:txBody>
          <a:bodyPr/>
          <a:lstStyle/>
          <a:p>
            <a:r>
              <a:rPr lang="en-US"/>
              <a:t>Public Policy Analysis</a:t>
            </a:r>
          </a:p>
        </p:txBody>
      </p:sp>
      <p:sp>
        <p:nvSpPr>
          <p:cNvPr id="6" name="Slide Number Placeholder 5">
            <a:extLst>
              <a:ext uri="{FF2B5EF4-FFF2-40B4-BE49-F238E27FC236}">
                <a16:creationId xmlns:a16="http://schemas.microsoft.com/office/drawing/2014/main" id="{EAE3A97B-B8F1-B148-9299-FE425A0CC71B}"/>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151171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68F77-A7B5-834C-9460-3E6EEA6F7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FD1686-91E7-1A4B-937F-B4D4E2A20C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5ED54-7DED-AA4B-BC97-C8DA2E896CD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BE80981-27D2-A649-B85C-B9FA7B212B4F}"/>
              </a:ext>
            </a:extLst>
          </p:cNvPr>
          <p:cNvSpPr>
            <a:spLocks noGrp="1"/>
          </p:cNvSpPr>
          <p:nvPr>
            <p:ph type="ftr" sz="quarter" idx="11"/>
          </p:nvPr>
        </p:nvSpPr>
        <p:spPr/>
        <p:txBody>
          <a:bodyPr/>
          <a:lstStyle/>
          <a:p>
            <a:r>
              <a:rPr lang="en-US"/>
              <a:t>Public Policy Analysis</a:t>
            </a:r>
          </a:p>
        </p:txBody>
      </p:sp>
      <p:sp>
        <p:nvSpPr>
          <p:cNvPr id="6" name="Slide Number Placeholder 5">
            <a:extLst>
              <a:ext uri="{FF2B5EF4-FFF2-40B4-BE49-F238E27FC236}">
                <a16:creationId xmlns:a16="http://schemas.microsoft.com/office/drawing/2014/main" id="{957083AB-B9A0-AA41-A155-59F8215B45E7}"/>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2703275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550B-4B77-9046-9182-DE2759947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08BEF-77E6-684C-8C69-148E6F3BE4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2EC55B-BEF5-4444-8314-10E91C5D06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E7D43-9DA5-F74B-972B-DE502DDD6EC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BE8845D-F037-914B-A461-9FC5FCBD7106}"/>
              </a:ext>
            </a:extLst>
          </p:cNvPr>
          <p:cNvSpPr>
            <a:spLocks noGrp="1"/>
          </p:cNvSpPr>
          <p:nvPr>
            <p:ph type="ftr" sz="quarter" idx="11"/>
          </p:nvPr>
        </p:nvSpPr>
        <p:spPr/>
        <p:txBody>
          <a:bodyPr/>
          <a:lstStyle/>
          <a:p>
            <a:r>
              <a:rPr lang="en-US"/>
              <a:t>Public Policy Analysis</a:t>
            </a:r>
          </a:p>
        </p:txBody>
      </p:sp>
      <p:sp>
        <p:nvSpPr>
          <p:cNvPr id="7" name="Slide Number Placeholder 6">
            <a:extLst>
              <a:ext uri="{FF2B5EF4-FFF2-40B4-BE49-F238E27FC236}">
                <a16:creationId xmlns:a16="http://schemas.microsoft.com/office/drawing/2014/main" id="{F4AC2A12-E0B5-7A4A-AC18-146239AB079A}"/>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4200402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68FF-7F53-8044-80BD-3EF1CCB5AD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21399A-A6E0-5D4D-A184-7729748CA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889E0B-89A4-AB47-9F24-814F05A074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B1E479-86ED-8B4C-B98F-2626BA0D04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A13594-C09C-0A42-807A-F34BEB2DAD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371CE-F70F-FB4B-85CF-631C16DB7CD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A4B604F-94E2-7946-9CE7-15449FA899D9}"/>
              </a:ext>
            </a:extLst>
          </p:cNvPr>
          <p:cNvSpPr>
            <a:spLocks noGrp="1"/>
          </p:cNvSpPr>
          <p:nvPr>
            <p:ph type="ftr" sz="quarter" idx="11"/>
          </p:nvPr>
        </p:nvSpPr>
        <p:spPr/>
        <p:txBody>
          <a:bodyPr/>
          <a:lstStyle/>
          <a:p>
            <a:r>
              <a:rPr lang="en-US"/>
              <a:t>Public Policy Analysis</a:t>
            </a:r>
          </a:p>
        </p:txBody>
      </p:sp>
      <p:sp>
        <p:nvSpPr>
          <p:cNvPr id="9" name="Slide Number Placeholder 8">
            <a:extLst>
              <a:ext uri="{FF2B5EF4-FFF2-40B4-BE49-F238E27FC236}">
                <a16:creationId xmlns:a16="http://schemas.microsoft.com/office/drawing/2014/main" id="{D391CD03-AF2B-4249-9F24-45ACCEA9DBE4}"/>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322431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7B76-F0A4-B64D-8CFC-786C062EDA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035251-930C-914B-A4BB-A5F567DB25B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3880EA86-E6A1-6C41-9464-954659807158}"/>
              </a:ext>
            </a:extLst>
          </p:cNvPr>
          <p:cNvSpPr>
            <a:spLocks noGrp="1"/>
          </p:cNvSpPr>
          <p:nvPr>
            <p:ph type="ftr" sz="quarter" idx="11"/>
          </p:nvPr>
        </p:nvSpPr>
        <p:spPr/>
        <p:txBody>
          <a:bodyPr/>
          <a:lstStyle/>
          <a:p>
            <a:r>
              <a:rPr lang="en-US"/>
              <a:t>Public Policy Analysis</a:t>
            </a:r>
          </a:p>
        </p:txBody>
      </p:sp>
      <p:sp>
        <p:nvSpPr>
          <p:cNvPr id="5" name="Slide Number Placeholder 4">
            <a:extLst>
              <a:ext uri="{FF2B5EF4-FFF2-40B4-BE49-F238E27FC236}">
                <a16:creationId xmlns:a16="http://schemas.microsoft.com/office/drawing/2014/main" id="{9DD605D4-3FD8-D34D-96E6-8534CD412CD6}"/>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236928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B29177-D527-6047-9744-E93B4548CB8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A498E12-B30E-DA4B-ADDD-932D6CA0930F}"/>
              </a:ext>
            </a:extLst>
          </p:cNvPr>
          <p:cNvSpPr>
            <a:spLocks noGrp="1"/>
          </p:cNvSpPr>
          <p:nvPr>
            <p:ph type="ftr" sz="quarter" idx="11"/>
          </p:nvPr>
        </p:nvSpPr>
        <p:spPr/>
        <p:txBody>
          <a:bodyPr/>
          <a:lstStyle/>
          <a:p>
            <a:r>
              <a:rPr lang="en-US"/>
              <a:t>Public Policy Analysis</a:t>
            </a:r>
          </a:p>
        </p:txBody>
      </p:sp>
      <p:sp>
        <p:nvSpPr>
          <p:cNvPr id="4" name="Slide Number Placeholder 3">
            <a:extLst>
              <a:ext uri="{FF2B5EF4-FFF2-40B4-BE49-F238E27FC236}">
                <a16:creationId xmlns:a16="http://schemas.microsoft.com/office/drawing/2014/main" id="{9A7476C2-6E4E-F649-BC6D-99A23F229500}"/>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3528741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D374-468A-6D42-8AFE-42A1049C9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B062A3-C856-B449-B35B-B68EA674C8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9DC315-2EF5-664A-88C9-8D166D1F9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86E30-5368-D14B-93D2-7253BAD7BC1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A99E3B6-165C-E144-91CE-CF26D6C48B10}"/>
              </a:ext>
            </a:extLst>
          </p:cNvPr>
          <p:cNvSpPr>
            <a:spLocks noGrp="1"/>
          </p:cNvSpPr>
          <p:nvPr>
            <p:ph type="ftr" sz="quarter" idx="11"/>
          </p:nvPr>
        </p:nvSpPr>
        <p:spPr/>
        <p:txBody>
          <a:bodyPr/>
          <a:lstStyle/>
          <a:p>
            <a:r>
              <a:rPr lang="en-US"/>
              <a:t>Public Policy Analysis</a:t>
            </a:r>
          </a:p>
        </p:txBody>
      </p:sp>
      <p:sp>
        <p:nvSpPr>
          <p:cNvPr id="7" name="Slide Number Placeholder 6">
            <a:extLst>
              <a:ext uri="{FF2B5EF4-FFF2-40B4-BE49-F238E27FC236}">
                <a16:creationId xmlns:a16="http://schemas.microsoft.com/office/drawing/2014/main" id="{7AC6BDF3-353F-1E47-B825-1F88253D012C}"/>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189904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139DE-9E09-FD4F-ADF3-819542BA0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1273F-A40B-FE4A-BD48-27802E60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99D32D-5526-3D46-B80C-0304BC49BA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C69451-7CBD-B14E-AA49-3FBDDE0F5FE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F3F0FC1-3967-FA4E-9BAB-12FFCF6EDEE9}"/>
              </a:ext>
            </a:extLst>
          </p:cNvPr>
          <p:cNvSpPr>
            <a:spLocks noGrp="1"/>
          </p:cNvSpPr>
          <p:nvPr>
            <p:ph type="ftr" sz="quarter" idx="11"/>
          </p:nvPr>
        </p:nvSpPr>
        <p:spPr/>
        <p:txBody>
          <a:bodyPr/>
          <a:lstStyle/>
          <a:p>
            <a:r>
              <a:rPr lang="en-US"/>
              <a:t>Public Policy Analysis</a:t>
            </a:r>
          </a:p>
        </p:txBody>
      </p:sp>
      <p:sp>
        <p:nvSpPr>
          <p:cNvPr id="7" name="Slide Number Placeholder 6">
            <a:extLst>
              <a:ext uri="{FF2B5EF4-FFF2-40B4-BE49-F238E27FC236}">
                <a16:creationId xmlns:a16="http://schemas.microsoft.com/office/drawing/2014/main" id="{8A1304AD-15F6-6141-ADFC-90DA54D44A96}"/>
              </a:ext>
            </a:extLst>
          </p:cNvPr>
          <p:cNvSpPr>
            <a:spLocks noGrp="1"/>
          </p:cNvSpPr>
          <p:nvPr>
            <p:ph type="sldNum" sz="quarter" idx="12"/>
          </p:nvPr>
        </p:nvSpPr>
        <p:spPr/>
        <p:txBody>
          <a:bodyPr/>
          <a:lstStyle/>
          <a:p>
            <a:fld id="{ABD85100-2F67-2442-8434-22BFD744C08B}" type="slidenum">
              <a:rPr lang="en-US" smtClean="0"/>
              <a:t>‹#›</a:t>
            </a:fld>
            <a:endParaRPr lang="en-US"/>
          </a:p>
        </p:txBody>
      </p:sp>
    </p:spTree>
    <p:extLst>
      <p:ext uri="{BB962C8B-B14F-4D97-AF65-F5344CB8AC3E}">
        <p14:creationId xmlns:p14="http://schemas.microsoft.com/office/powerpoint/2010/main" val="2165403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C6369A-B00F-F64A-B812-55A482F6A1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738386-4D29-8A4F-AC0E-D1EEFD5938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A7304-D35F-7042-8906-F76C3329CC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5A1FEF2-5459-4142-A0BA-A0598533A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Public Policy Analysis</a:t>
            </a:r>
          </a:p>
        </p:txBody>
      </p:sp>
      <p:sp>
        <p:nvSpPr>
          <p:cNvPr id="6" name="Slide Number Placeholder 5">
            <a:extLst>
              <a:ext uri="{FF2B5EF4-FFF2-40B4-BE49-F238E27FC236}">
                <a16:creationId xmlns:a16="http://schemas.microsoft.com/office/drawing/2014/main" id="{D68C5770-1374-804A-AEBC-8A4EC4CC48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85100-2F67-2442-8434-22BFD744C08B}" type="slidenum">
              <a:rPr lang="en-US" smtClean="0"/>
              <a:t>‹#›</a:t>
            </a:fld>
            <a:endParaRPr lang="en-US"/>
          </a:p>
        </p:txBody>
      </p:sp>
      <p:pic>
        <p:nvPicPr>
          <p:cNvPr id="8" name="Graphic 7">
            <a:extLst>
              <a:ext uri="{FF2B5EF4-FFF2-40B4-BE49-F238E27FC236}">
                <a16:creationId xmlns:a16="http://schemas.microsoft.com/office/drawing/2014/main" id="{BD1D8C5A-D636-E54E-92E5-5F490F62EE5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08280" y="5942393"/>
            <a:ext cx="701040" cy="739013"/>
          </a:xfrm>
          <a:prstGeom prst="rect">
            <a:avLst/>
          </a:prstGeom>
        </p:spPr>
      </p:pic>
    </p:spTree>
    <p:extLst>
      <p:ext uri="{BB962C8B-B14F-4D97-AF65-F5344CB8AC3E}">
        <p14:creationId xmlns:p14="http://schemas.microsoft.com/office/powerpoint/2010/main" val="2366150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tinyurl.com/gcp-w1" TargetMode="External"/><Relationship Id="rId2" Type="http://schemas.openxmlformats.org/officeDocument/2006/relationships/hyperlink" Target="http://www.ajps.or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C918-DADC-7D48-95C0-56B7ED1CD1BE}"/>
              </a:ext>
            </a:extLst>
          </p:cNvPr>
          <p:cNvSpPr>
            <a:spLocks noGrp="1"/>
          </p:cNvSpPr>
          <p:nvPr>
            <p:ph type="ctrTitle"/>
          </p:nvPr>
        </p:nvSpPr>
        <p:spPr>
          <a:xfrm>
            <a:off x="1524000" y="573413"/>
            <a:ext cx="9144000" cy="673495"/>
          </a:xfrm>
        </p:spPr>
        <p:txBody>
          <a:bodyPr>
            <a:normAutofit/>
          </a:bodyPr>
          <a:lstStyle/>
          <a:p>
            <a:r>
              <a:rPr lang="en-US" sz="4000" dirty="0">
                <a:solidFill>
                  <a:srgbClr val="00338D"/>
                </a:solidFill>
                <a:latin typeface="PT Serif" panose="020A0603040505020204" pitchFamily="18" charset="77"/>
              </a:rPr>
              <a:t>Government &amp; Comparative Politics</a:t>
            </a:r>
          </a:p>
        </p:txBody>
      </p:sp>
      <p:sp>
        <p:nvSpPr>
          <p:cNvPr id="3" name="Subtitle 2">
            <a:extLst>
              <a:ext uri="{FF2B5EF4-FFF2-40B4-BE49-F238E27FC236}">
                <a16:creationId xmlns:a16="http://schemas.microsoft.com/office/drawing/2014/main" id="{BDEEDD9A-CCA6-464E-B170-6BB97A6EB485}"/>
              </a:ext>
            </a:extLst>
          </p:cNvPr>
          <p:cNvSpPr>
            <a:spLocks noGrp="1"/>
          </p:cNvSpPr>
          <p:nvPr>
            <p:ph type="subTitle" idx="1"/>
          </p:nvPr>
        </p:nvSpPr>
        <p:spPr>
          <a:xfrm>
            <a:off x="1524000" y="5224713"/>
            <a:ext cx="9144000" cy="1399309"/>
          </a:xfrm>
        </p:spPr>
        <p:txBody>
          <a:bodyPr>
            <a:normAutofit/>
          </a:bodyPr>
          <a:lstStyle/>
          <a:p>
            <a:r>
              <a:rPr lang="en-US" dirty="0">
                <a:solidFill>
                  <a:srgbClr val="00338D"/>
                </a:solidFill>
                <a:latin typeface="PT Serif" panose="020A0603040505020204" pitchFamily="18" charset="77"/>
              </a:rPr>
              <a:t>IE University</a:t>
            </a:r>
          </a:p>
          <a:p>
            <a:r>
              <a:rPr lang="en-US" dirty="0">
                <a:solidFill>
                  <a:srgbClr val="00338D"/>
                </a:solidFill>
                <a:latin typeface="PT Serif" panose="020A0603040505020204" pitchFamily="18" charset="77"/>
              </a:rPr>
              <a:t>Spring 2023</a:t>
            </a:r>
          </a:p>
          <a:p>
            <a:r>
              <a:rPr lang="en-US" dirty="0">
                <a:solidFill>
                  <a:srgbClr val="00338D"/>
                </a:solidFill>
                <a:latin typeface="PT Serif" panose="020A0603040505020204" pitchFamily="18" charset="77"/>
              </a:rPr>
              <a:t>Prof. Guillermo Toral</a:t>
            </a:r>
          </a:p>
        </p:txBody>
      </p:sp>
      <p:sp>
        <p:nvSpPr>
          <p:cNvPr id="10" name="Subtitle 2">
            <a:extLst>
              <a:ext uri="{FF2B5EF4-FFF2-40B4-BE49-F238E27FC236}">
                <a16:creationId xmlns:a16="http://schemas.microsoft.com/office/drawing/2014/main" id="{366E001B-6489-304D-99C5-E45DF643916B}"/>
              </a:ext>
            </a:extLst>
          </p:cNvPr>
          <p:cNvSpPr txBox="1">
            <a:spLocks/>
          </p:cNvSpPr>
          <p:nvPr/>
        </p:nvSpPr>
        <p:spPr>
          <a:xfrm>
            <a:off x="914400" y="2549238"/>
            <a:ext cx="10363199" cy="152810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500" b="1" dirty="0">
                <a:solidFill>
                  <a:srgbClr val="00338D"/>
                </a:solidFill>
                <a:latin typeface="PT Serif" panose="020A0603040505020204" pitchFamily="18" charset="77"/>
              </a:rPr>
              <a:t>The approach and methods of comparative politics</a:t>
            </a:r>
          </a:p>
        </p:txBody>
      </p:sp>
    </p:spTree>
    <p:extLst>
      <p:ext uri="{BB962C8B-B14F-4D97-AF65-F5344CB8AC3E}">
        <p14:creationId xmlns:p14="http://schemas.microsoft.com/office/powerpoint/2010/main" val="1419784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IS comparative politics?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10</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p:txBody>
          <a:bodyPr>
            <a:normAutofit lnSpcReduction="10000"/>
          </a:bodyPr>
          <a:lstStyle/>
          <a:p>
            <a:r>
              <a:rPr lang="en-US" dirty="0"/>
              <a:t>A subfield of political science preoccupied with the causes and consequences of different aspects of political systems</a:t>
            </a:r>
          </a:p>
          <a:p>
            <a:endParaRPr lang="en-US" dirty="0"/>
          </a:p>
          <a:p>
            <a:r>
              <a:rPr lang="en-US" dirty="0"/>
              <a:t>A scientific enterprise, leveraging clear theory and credible empirical strategies to learn about general political phenomena (and not just individual cases)</a:t>
            </a:r>
          </a:p>
          <a:p>
            <a:endParaRPr lang="en-US" dirty="0"/>
          </a:p>
          <a:p>
            <a:r>
              <a:rPr lang="en-US" dirty="0"/>
              <a:t>An active field of research, leveraging a diversity of theoretical models and empirical methods, applied to data anywhere in the world or throughout history</a:t>
            </a:r>
          </a:p>
        </p:txBody>
      </p:sp>
    </p:spTree>
    <p:extLst>
      <p:ext uri="{BB962C8B-B14F-4D97-AF65-F5344CB8AC3E}">
        <p14:creationId xmlns:p14="http://schemas.microsoft.com/office/powerpoint/2010/main" val="343547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Where do you find comparative politics?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11</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p:txBody>
          <a:bodyPr>
            <a:normAutofit fontScale="92500" lnSpcReduction="10000"/>
          </a:bodyPr>
          <a:lstStyle/>
          <a:p>
            <a:r>
              <a:rPr lang="en-US" dirty="0"/>
              <a:t>The frontier knowledge on comparative politics is produced in universities, published first as working papers and then in top, peer-reviewed, academic journals. Some work is eventually published as academic, peer-reviewed books.</a:t>
            </a:r>
          </a:p>
          <a:p>
            <a:endParaRPr lang="en-US" dirty="0"/>
          </a:p>
          <a:p>
            <a:r>
              <a:rPr lang="en-US" dirty="0"/>
              <a:t>That knowledge is often (but not always) distilled to the broader in public in the form of policy reports, media reports, newspaper columns, podcasts, media appearances</a:t>
            </a:r>
          </a:p>
          <a:p>
            <a:endParaRPr lang="en-US" dirty="0"/>
          </a:p>
          <a:p>
            <a:r>
              <a:rPr lang="en-US" dirty="0"/>
              <a:t>Good comparative politics research manages to shape elite decisions, public debates, and/or policymaking processes</a:t>
            </a:r>
          </a:p>
          <a:p>
            <a:endParaRPr lang="en-US" dirty="0"/>
          </a:p>
        </p:txBody>
      </p:sp>
    </p:spTree>
    <p:extLst>
      <p:ext uri="{BB962C8B-B14F-4D97-AF65-F5344CB8AC3E}">
        <p14:creationId xmlns:p14="http://schemas.microsoft.com/office/powerpoint/2010/main" val="212018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ssue Cover Image">
            <a:extLst>
              <a:ext uri="{FF2B5EF4-FFF2-40B4-BE49-F238E27FC236}">
                <a16:creationId xmlns:a16="http://schemas.microsoft.com/office/drawing/2014/main" id="{3B17D8B3-E434-7040-A7F2-4C58BE9E91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77327" y="1690688"/>
            <a:ext cx="2794000" cy="360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Where do you find comparative politics?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12</a:t>
            </a:fld>
            <a:endParaRPr lang="en-US"/>
          </a:p>
        </p:txBody>
      </p:sp>
      <p:pic>
        <p:nvPicPr>
          <p:cNvPr id="3076" name="Picture 4" descr="American Political Science Review | Cambridge Core">
            <a:extLst>
              <a:ext uri="{FF2B5EF4-FFF2-40B4-BE49-F238E27FC236}">
                <a16:creationId xmlns:a16="http://schemas.microsoft.com/office/drawing/2014/main" id="{D0B0390C-24D2-D542-BFAF-005DD09C6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20418"/>
            <a:ext cx="2712026" cy="36160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merican Journal of Political Science: Vol 66, No 4">
            <a:extLst>
              <a:ext uri="{FF2B5EF4-FFF2-40B4-BE49-F238E27FC236}">
                <a16:creationId xmlns:a16="http://schemas.microsoft.com/office/drawing/2014/main" id="{C196F436-B94B-044A-A75C-D919A5A73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813" y="2984055"/>
            <a:ext cx="2712026" cy="35088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ritish Journal of Political Science: Volume 52 - Issue 1 | Cambridge Core">
            <a:extLst>
              <a:ext uri="{FF2B5EF4-FFF2-40B4-BE49-F238E27FC236}">
                <a16:creationId xmlns:a16="http://schemas.microsoft.com/office/drawing/2014/main" id="{74CB94AA-1EE6-1C4E-8E9B-7F1602310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701" y="2984056"/>
            <a:ext cx="2529063" cy="35903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89A80A41-CB5E-3A45-9EFC-4B06BEDD31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2051" y="1625600"/>
            <a:ext cx="2333566"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187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Where do you find comparative politics?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13</a:t>
            </a:fld>
            <a:endParaRPr lang="en-US"/>
          </a:p>
        </p:txBody>
      </p:sp>
      <p:pic>
        <p:nvPicPr>
          <p:cNvPr id="8" name="Content Placeholder 7" descr="Graphical user interface, text, application, email&#10;&#10;Description automatically generated">
            <a:extLst>
              <a:ext uri="{FF2B5EF4-FFF2-40B4-BE49-F238E27FC236}">
                <a16:creationId xmlns:a16="http://schemas.microsoft.com/office/drawing/2014/main" id="{949EC9C2-9CA2-8044-8211-6AF4F99E9850}"/>
              </a:ext>
            </a:extLst>
          </p:cNvPr>
          <p:cNvPicPr>
            <a:picLocks noGrp="1" noChangeAspect="1"/>
          </p:cNvPicPr>
          <p:nvPr>
            <p:ph idx="1"/>
          </p:nvPr>
        </p:nvPicPr>
        <p:blipFill>
          <a:blip r:embed="rId2"/>
          <a:stretch>
            <a:fillRect/>
          </a:stretch>
        </p:blipFill>
        <p:spPr>
          <a:xfrm>
            <a:off x="1260764" y="1650926"/>
            <a:ext cx="9587345" cy="4741849"/>
          </a:xfrm>
        </p:spPr>
      </p:pic>
    </p:spTree>
    <p:extLst>
      <p:ext uri="{BB962C8B-B14F-4D97-AF65-F5344CB8AC3E}">
        <p14:creationId xmlns:p14="http://schemas.microsoft.com/office/powerpoint/2010/main" val="367008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41FD-8A9C-3045-84C3-0E1A4780230F}"/>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129A45B8-242F-124C-9E8F-4AC218A034D8}"/>
              </a:ext>
            </a:extLst>
          </p:cNvPr>
          <p:cNvSpPr>
            <a:spLocks noGrp="1"/>
          </p:cNvSpPr>
          <p:nvPr>
            <p:ph idx="1"/>
          </p:nvPr>
        </p:nvSpPr>
        <p:spPr>
          <a:xfrm>
            <a:off x="838199" y="1825624"/>
            <a:ext cx="10868891" cy="4530725"/>
          </a:xfrm>
        </p:spPr>
        <p:txBody>
          <a:bodyPr>
            <a:normAutofit lnSpcReduction="10000"/>
          </a:bodyPr>
          <a:lstStyle/>
          <a:p>
            <a:r>
              <a:rPr lang="en-US" dirty="0">
                <a:solidFill>
                  <a:schemeClr val="bg1">
                    <a:lumMod val="75000"/>
                  </a:schemeClr>
                </a:solidFill>
              </a:rPr>
              <a:t>Housekeeping</a:t>
            </a:r>
          </a:p>
          <a:p>
            <a:endParaRPr lang="en-US" dirty="0">
              <a:solidFill>
                <a:schemeClr val="bg1">
                  <a:lumMod val="75000"/>
                </a:schemeClr>
              </a:solidFill>
            </a:endParaRPr>
          </a:p>
          <a:p>
            <a:r>
              <a:rPr lang="en-US" dirty="0">
                <a:solidFill>
                  <a:schemeClr val="bg1">
                    <a:lumMod val="75000"/>
                  </a:schemeClr>
                </a:solidFill>
              </a:rPr>
              <a:t>Quiz</a:t>
            </a:r>
          </a:p>
          <a:p>
            <a:endParaRPr lang="en-US" dirty="0"/>
          </a:p>
          <a:p>
            <a:r>
              <a:rPr lang="en-US" dirty="0"/>
              <a:t>Lecture &amp; exercises:</a:t>
            </a:r>
          </a:p>
          <a:p>
            <a:pPr lvl="1"/>
            <a:r>
              <a:rPr lang="en-US" dirty="0">
                <a:solidFill>
                  <a:schemeClr val="bg1">
                    <a:lumMod val="75000"/>
                  </a:schemeClr>
                </a:solidFill>
              </a:rPr>
              <a:t>What is comparative politics?</a:t>
            </a:r>
          </a:p>
          <a:p>
            <a:pPr lvl="1"/>
            <a:r>
              <a:rPr lang="en-US" dirty="0"/>
              <a:t>Why is comparative politics useful?</a:t>
            </a:r>
          </a:p>
          <a:p>
            <a:pPr lvl="1"/>
            <a:r>
              <a:rPr lang="en-US" dirty="0">
                <a:solidFill>
                  <a:schemeClr val="bg1">
                    <a:lumMod val="75000"/>
                  </a:schemeClr>
                </a:solidFill>
              </a:rPr>
              <a:t>How do we learn in comparative politics?</a:t>
            </a:r>
          </a:p>
          <a:p>
            <a:pPr marL="0" indent="0">
              <a:buNone/>
            </a:pPr>
            <a:endParaRPr lang="en-US" dirty="0">
              <a:solidFill>
                <a:schemeClr val="bg1">
                  <a:lumMod val="75000"/>
                </a:schemeClr>
              </a:solidFill>
            </a:endParaRPr>
          </a:p>
          <a:p>
            <a:r>
              <a:rPr lang="en-US" dirty="0">
                <a:solidFill>
                  <a:schemeClr val="bg1">
                    <a:lumMod val="75000"/>
                  </a:schemeClr>
                </a:solidFill>
              </a:rPr>
              <a:t>Workshop: How to read a political science article</a:t>
            </a:r>
          </a:p>
          <a:p>
            <a:endParaRPr lang="en-US" dirty="0"/>
          </a:p>
          <a:p>
            <a:endParaRPr lang="en-US" dirty="0"/>
          </a:p>
        </p:txBody>
      </p:sp>
      <p:sp>
        <p:nvSpPr>
          <p:cNvPr id="4" name="Footer Placeholder 3">
            <a:extLst>
              <a:ext uri="{FF2B5EF4-FFF2-40B4-BE49-F238E27FC236}">
                <a16:creationId xmlns:a16="http://schemas.microsoft.com/office/drawing/2014/main" id="{58155729-F7A7-6F4F-A3DE-4F68C9B0A151}"/>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422343F4-D08D-F242-A9BD-91BC710718C8}"/>
              </a:ext>
            </a:extLst>
          </p:cNvPr>
          <p:cNvSpPr>
            <a:spLocks noGrp="1"/>
          </p:cNvSpPr>
          <p:nvPr>
            <p:ph type="sldNum" sz="quarter" idx="12"/>
          </p:nvPr>
        </p:nvSpPr>
        <p:spPr/>
        <p:txBody>
          <a:bodyPr/>
          <a:lstStyle/>
          <a:p>
            <a:fld id="{ABD85100-2F67-2442-8434-22BFD744C08B}" type="slidenum">
              <a:rPr lang="en-US" smtClean="0"/>
              <a:t>14</a:t>
            </a:fld>
            <a:endParaRPr lang="en-US"/>
          </a:p>
        </p:txBody>
      </p:sp>
    </p:spTree>
    <p:extLst>
      <p:ext uri="{BB962C8B-B14F-4D97-AF65-F5344CB8AC3E}">
        <p14:creationId xmlns:p14="http://schemas.microsoft.com/office/powerpoint/2010/main" val="1980665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a:xfrm>
            <a:off x="838199" y="365125"/>
            <a:ext cx="11090565" cy="1325563"/>
          </a:xfrm>
        </p:spPr>
        <p:txBody>
          <a:bodyPr/>
          <a:lstStyle/>
          <a:p>
            <a:r>
              <a:rPr lang="en-US" b="1" dirty="0"/>
              <a:t>Is comparative politics useful? Why? For whom?</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15</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p:txBody>
          <a:bodyPr>
            <a:normAutofit lnSpcReduction="10000"/>
          </a:bodyPr>
          <a:lstStyle/>
          <a:p>
            <a:r>
              <a:rPr lang="en-US" dirty="0"/>
              <a:t>CP for political consulting</a:t>
            </a:r>
          </a:p>
          <a:p>
            <a:endParaRPr lang="en-US" dirty="0"/>
          </a:p>
          <a:p>
            <a:r>
              <a:rPr lang="en-US" dirty="0"/>
              <a:t>CP for political commentary</a:t>
            </a:r>
          </a:p>
          <a:p>
            <a:endParaRPr lang="en-US" dirty="0"/>
          </a:p>
          <a:p>
            <a:r>
              <a:rPr lang="en-US" dirty="0"/>
              <a:t>CP for policy making</a:t>
            </a:r>
          </a:p>
          <a:p>
            <a:endParaRPr lang="en-US" dirty="0"/>
          </a:p>
          <a:p>
            <a:r>
              <a:rPr lang="en-US" dirty="0"/>
              <a:t>CP for business opportunities</a:t>
            </a:r>
          </a:p>
          <a:p>
            <a:endParaRPr lang="en-US" dirty="0"/>
          </a:p>
          <a:p>
            <a:r>
              <a:rPr lang="en-US" dirty="0"/>
              <a:t>CP for civic education</a:t>
            </a:r>
          </a:p>
          <a:p>
            <a:endParaRPr lang="en-US" dirty="0"/>
          </a:p>
        </p:txBody>
      </p:sp>
    </p:spTree>
    <p:extLst>
      <p:ext uri="{BB962C8B-B14F-4D97-AF65-F5344CB8AC3E}">
        <p14:creationId xmlns:p14="http://schemas.microsoft.com/office/powerpoint/2010/main" val="236418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Is this study useful? Why? For whom?</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16</a:t>
            </a:fld>
            <a:endParaRPr lang="en-US"/>
          </a:p>
        </p:txBody>
      </p:sp>
      <p:pic>
        <p:nvPicPr>
          <p:cNvPr id="9" name="Content Placeholder 8" descr="Graphical user interface, text, application&#10;&#10;Description automatically generated">
            <a:extLst>
              <a:ext uri="{FF2B5EF4-FFF2-40B4-BE49-F238E27FC236}">
                <a16:creationId xmlns:a16="http://schemas.microsoft.com/office/drawing/2014/main" id="{E34CB2A8-EE06-1249-B2AD-9A501CB20D6A}"/>
              </a:ext>
            </a:extLst>
          </p:cNvPr>
          <p:cNvPicPr>
            <a:picLocks noGrp="1" noChangeAspect="1"/>
          </p:cNvPicPr>
          <p:nvPr>
            <p:ph idx="1"/>
          </p:nvPr>
        </p:nvPicPr>
        <p:blipFill>
          <a:blip r:embed="rId2"/>
          <a:stretch>
            <a:fillRect/>
          </a:stretch>
        </p:blipFill>
        <p:spPr>
          <a:xfrm>
            <a:off x="1226128" y="1497085"/>
            <a:ext cx="8569036" cy="5224390"/>
          </a:xfrm>
        </p:spPr>
      </p:pic>
    </p:spTree>
    <p:extLst>
      <p:ext uri="{BB962C8B-B14F-4D97-AF65-F5344CB8AC3E}">
        <p14:creationId xmlns:p14="http://schemas.microsoft.com/office/powerpoint/2010/main" val="121746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41FD-8A9C-3045-84C3-0E1A4780230F}"/>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129A45B8-242F-124C-9E8F-4AC218A034D8}"/>
              </a:ext>
            </a:extLst>
          </p:cNvPr>
          <p:cNvSpPr>
            <a:spLocks noGrp="1"/>
          </p:cNvSpPr>
          <p:nvPr>
            <p:ph idx="1"/>
          </p:nvPr>
        </p:nvSpPr>
        <p:spPr>
          <a:xfrm>
            <a:off x="838199" y="1825624"/>
            <a:ext cx="10868891" cy="4530725"/>
          </a:xfrm>
        </p:spPr>
        <p:txBody>
          <a:bodyPr>
            <a:normAutofit lnSpcReduction="10000"/>
          </a:bodyPr>
          <a:lstStyle/>
          <a:p>
            <a:r>
              <a:rPr lang="en-US" dirty="0">
                <a:solidFill>
                  <a:schemeClr val="bg1">
                    <a:lumMod val="75000"/>
                  </a:schemeClr>
                </a:solidFill>
              </a:rPr>
              <a:t>Housekeeping</a:t>
            </a:r>
          </a:p>
          <a:p>
            <a:endParaRPr lang="en-US" dirty="0">
              <a:solidFill>
                <a:schemeClr val="bg1">
                  <a:lumMod val="75000"/>
                </a:schemeClr>
              </a:solidFill>
            </a:endParaRPr>
          </a:p>
          <a:p>
            <a:r>
              <a:rPr lang="en-US" dirty="0">
                <a:solidFill>
                  <a:schemeClr val="bg1">
                    <a:lumMod val="75000"/>
                  </a:schemeClr>
                </a:solidFill>
              </a:rPr>
              <a:t>Quiz</a:t>
            </a:r>
          </a:p>
          <a:p>
            <a:endParaRPr lang="en-US" dirty="0"/>
          </a:p>
          <a:p>
            <a:r>
              <a:rPr lang="en-US" dirty="0">
                <a:solidFill>
                  <a:schemeClr val="bg1">
                    <a:lumMod val="75000"/>
                  </a:schemeClr>
                </a:solidFill>
              </a:rPr>
              <a:t>Lecture &amp; exercises:</a:t>
            </a:r>
          </a:p>
          <a:p>
            <a:pPr lvl="1"/>
            <a:r>
              <a:rPr lang="en-US" dirty="0">
                <a:solidFill>
                  <a:schemeClr val="bg1">
                    <a:lumMod val="75000"/>
                  </a:schemeClr>
                </a:solidFill>
              </a:rPr>
              <a:t>What is comparative politics?</a:t>
            </a:r>
          </a:p>
          <a:p>
            <a:pPr lvl="1"/>
            <a:r>
              <a:rPr lang="en-US" dirty="0">
                <a:solidFill>
                  <a:schemeClr val="bg1">
                    <a:lumMod val="75000"/>
                  </a:schemeClr>
                </a:solidFill>
              </a:rPr>
              <a:t>Why is comparative politics useful?</a:t>
            </a:r>
          </a:p>
          <a:p>
            <a:pPr lvl="1"/>
            <a:r>
              <a:rPr lang="en-US" dirty="0"/>
              <a:t>How do we learn in comparative politics? – Theory </a:t>
            </a:r>
          </a:p>
          <a:p>
            <a:pPr marL="0" indent="0">
              <a:buNone/>
            </a:pPr>
            <a:endParaRPr lang="en-US" dirty="0"/>
          </a:p>
          <a:p>
            <a:r>
              <a:rPr lang="en-US" dirty="0">
                <a:solidFill>
                  <a:schemeClr val="bg1">
                    <a:lumMod val="75000"/>
                  </a:schemeClr>
                </a:solidFill>
              </a:rPr>
              <a:t>Workshop: How to read a political science article</a:t>
            </a:r>
          </a:p>
          <a:p>
            <a:endParaRPr lang="en-US" dirty="0">
              <a:solidFill>
                <a:schemeClr val="bg1">
                  <a:lumMod val="75000"/>
                </a:schemeClr>
              </a:solidFill>
            </a:endParaRPr>
          </a:p>
          <a:p>
            <a:endParaRPr lang="en-US" dirty="0"/>
          </a:p>
        </p:txBody>
      </p:sp>
      <p:sp>
        <p:nvSpPr>
          <p:cNvPr id="4" name="Footer Placeholder 3">
            <a:extLst>
              <a:ext uri="{FF2B5EF4-FFF2-40B4-BE49-F238E27FC236}">
                <a16:creationId xmlns:a16="http://schemas.microsoft.com/office/drawing/2014/main" id="{58155729-F7A7-6F4F-A3DE-4F68C9B0A151}"/>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422343F4-D08D-F242-A9BD-91BC710718C8}"/>
              </a:ext>
            </a:extLst>
          </p:cNvPr>
          <p:cNvSpPr>
            <a:spLocks noGrp="1"/>
          </p:cNvSpPr>
          <p:nvPr>
            <p:ph type="sldNum" sz="quarter" idx="12"/>
          </p:nvPr>
        </p:nvSpPr>
        <p:spPr/>
        <p:txBody>
          <a:bodyPr/>
          <a:lstStyle/>
          <a:p>
            <a:fld id="{ABD85100-2F67-2442-8434-22BFD744C08B}" type="slidenum">
              <a:rPr lang="en-US" smtClean="0"/>
              <a:t>17</a:t>
            </a:fld>
            <a:endParaRPr lang="en-US"/>
          </a:p>
        </p:txBody>
      </p:sp>
    </p:spTree>
    <p:extLst>
      <p:ext uri="{BB962C8B-B14F-4D97-AF65-F5344CB8AC3E}">
        <p14:creationId xmlns:p14="http://schemas.microsoft.com/office/powerpoint/2010/main" val="1793975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Different types of arguments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18</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p:txBody>
          <a:bodyPr>
            <a:normAutofit/>
          </a:bodyPr>
          <a:lstStyle/>
          <a:p>
            <a:r>
              <a:rPr lang="en-US" dirty="0"/>
              <a:t>Normative</a:t>
            </a:r>
          </a:p>
          <a:p>
            <a:endParaRPr lang="en-US" dirty="0"/>
          </a:p>
          <a:p>
            <a:r>
              <a:rPr lang="en-US" dirty="0"/>
              <a:t>Descriptive</a:t>
            </a:r>
          </a:p>
          <a:p>
            <a:endParaRPr lang="en-US" dirty="0"/>
          </a:p>
          <a:p>
            <a:r>
              <a:rPr lang="en-US" dirty="0"/>
              <a:t>Predictive</a:t>
            </a:r>
          </a:p>
          <a:p>
            <a:endParaRPr lang="en-US" dirty="0"/>
          </a:p>
          <a:p>
            <a:r>
              <a:rPr lang="en-US" dirty="0"/>
              <a:t>Causal</a:t>
            </a:r>
          </a:p>
        </p:txBody>
      </p:sp>
    </p:spTree>
    <p:extLst>
      <p:ext uri="{BB962C8B-B14F-4D97-AF65-F5344CB8AC3E}">
        <p14:creationId xmlns:p14="http://schemas.microsoft.com/office/powerpoint/2010/main" val="180577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kind of argument is this?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19</a:t>
            </a:fld>
            <a:endParaRPr lang="en-US"/>
          </a:p>
        </p:txBody>
      </p:sp>
      <p:pic>
        <p:nvPicPr>
          <p:cNvPr id="18" name="Picture 17" descr="Graphical user interface, application&#10;&#10;Description automatically generated">
            <a:extLst>
              <a:ext uri="{FF2B5EF4-FFF2-40B4-BE49-F238E27FC236}">
                <a16:creationId xmlns:a16="http://schemas.microsoft.com/office/drawing/2014/main" id="{53C99B01-87A2-A940-8D30-207413AB5C5E}"/>
              </a:ext>
            </a:extLst>
          </p:cNvPr>
          <p:cNvPicPr>
            <a:picLocks noChangeAspect="1"/>
          </p:cNvPicPr>
          <p:nvPr/>
        </p:nvPicPr>
        <p:blipFill>
          <a:blip r:embed="rId2"/>
          <a:stretch>
            <a:fillRect/>
          </a:stretch>
        </p:blipFill>
        <p:spPr>
          <a:xfrm>
            <a:off x="1080654" y="1900093"/>
            <a:ext cx="10660343" cy="4821382"/>
          </a:xfrm>
          <a:prstGeom prst="rect">
            <a:avLst/>
          </a:prstGeom>
        </p:spPr>
      </p:pic>
    </p:spTree>
    <p:extLst>
      <p:ext uri="{BB962C8B-B14F-4D97-AF65-F5344CB8AC3E}">
        <p14:creationId xmlns:p14="http://schemas.microsoft.com/office/powerpoint/2010/main" val="36106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41FD-8A9C-3045-84C3-0E1A4780230F}"/>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129A45B8-242F-124C-9E8F-4AC218A034D8}"/>
              </a:ext>
            </a:extLst>
          </p:cNvPr>
          <p:cNvSpPr>
            <a:spLocks noGrp="1"/>
          </p:cNvSpPr>
          <p:nvPr>
            <p:ph idx="1"/>
          </p:nvPr>
        </p:nvSpPr>
        <p:spPr>
          <a:xfrm>
            <a:off x="838199" y="1825624"/>
            <a:ext cx="10868891" cy="4530725"/>
          </a:xfrm>
        </p:spPr>
        <p:txBody>
          <a:bodyPr>
            <a:normAutofit lnSpcReduction="10000"/>
          </a:bodyPr>
          <a:lstStyle/>
          <a:p>
            <a:r>
              <a:rPr lang="en-US" dirty="0"/>
              <a:t>Housekeeping</a:t>
            </a:r>
          </a:p>
          <a:p>
            <a:endParaRPr lang="en-US" dirty="0"/>
          </a:p>
          <a:p>
            <a:r>
              <a:rPr lang="en-US" dirty="0"/>
              <a:t>Quiz</a:t>
            </a:r>
          </a:p>
          <a:p>
            <a:endParaRPr lang="en-US" dirty="0"/>
          </a:p>
          <a:p>
            <a:r>
              <a:rPr lang="en-US" dirty="0"/>
              <a:t>Lecture &amp; exercises:</a:t>
            </a:r>
          </a:p>
          <a:p>
            <a:pPr lvl="1"/>
            <a:r>
              <a:rPr lang="en-US" dirty="0"/>
              <a:t>What is comparative politics?</a:t>
            </a:r>
          </a:p>
          <a:p>
            <a:pPr lvl="1"/>
            <a:r>
              <a:rPr lang="en-US" dirty="0"/>
              <a:t>Why is comparative politics useful?</a:t>
            </a:r>
          </a:p>
          <a:p>
            <a:pPr lvl="1"/>
            <a:r>
              <a:rPr lang="en-US" dirty="0"/>
              <a:t>How do we learn in comparative politics?</a:t>
            </a:r>
          </a:p>
          <a:p>
            <a:pPr marL="0" indent="0">
              <a:buNone/>
            </a:pPr>
            <a:endParaRPr lang="en-US" dirty="0"/>
          </a:p>
          <a:p>
            <a:r>
              <a:rPr lang="en-US" dirty="0"/>
              <a:t>Workshop: How to read a political science article</a:t>
            </a:r>
          </a:p>
          <a:p>
            <a:endParaRPr lang="en-US" dirty="0"/>
          </a:p>
          <a:p>
            <a:endParaRPr lang="en-US" dirty="0"/>
          </a:p>
        </p:txBody>
      </p:sp>
      <p:sp>
        <p:nvSpPr>
          <p:cNvPr id="4" name="Footer Placeholder 3">
            <a:extLst>
              <a:ext uri="{FF2B5EF4-FFF2-40B4-BE49-F238E27FC236}">
                <a16:creationId xmlns:a16="http://schemas.microsoft.com/office/drawing/2014/main" id="{58155729-F7A7-6F4F-A3DE-4F68C9B0A151}"/>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422343F4-D08D-F242-A9BD-91BC710718C8}"/>
              </a:ext>
            </a:extLst>
          </p:cNvPr>
          <p:cNvSpPr>
            <a:spLocks noGrp="1"/>
          </p:cNvSpPr>
          <p:nvPr>
            <p:ph type="sldNum" sz="quarter" idx="12"/>
          </p:nvPr>
        </p:nvSpPr>
        <p:spPr/>
        <p:txBody>
          <a:bodyPr/>
          <a:lstStyle/>
          <a:p>
            <a:fld id="{ABD85100-2F67-2442-8434-22BFD744C08B}" type="slidenum">
              <a:rPr lang="en-US" smtClean="0"/>
              <a:t>2</a:t>
            </a:fld>
            <a:endParaRPr lang="en-US"/>
          </a:p>
        </p:txBody>
      </p:sp>
    </p:spTree>
    <p:extLst>
      <p:ext uri="{BB962C8B-B14F-4D97-AF65-F5344CB8AC3E}">
        <p14:creationId xmlns:p14="http://schemas.microsoft.com/office/powerpoint/2010/main" val="19146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kind of argument is this?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20</a:t>
            </a:fld>
            <a:endParaRPr lang="en-US"/>
          </a:p>
        </p:txBody>
      </p:sp>
      <p:pic>
        <p:nvPicPr>
          <p:cNvPr id="10" name="Content Placeholder 8" descr="Diagram, table&#10;&#10;Description automatically generated">
            <a:extLst>
              <a:ext uri="{FF2B5EF4-FFF2-40B4-BE49-F238E27FC236}">
                <a16:creationId xmlns:a16="http://schemas.microsoft.com/office/drawing/2014/main" id="{F09D2407-C26C-5B49-9850-EFC6886D4A54}"/>
              </a:ext>
            </a:extLst>
          </p:cNvPr>
          <p:cNvPicPr>
            <a:picLocks noGrp="1" noChangeAspect="1"/>
          </p:cNvPicPr>
          <p:nvPr>
            <p:ph idx="1"/>
          </p:nvPr>
        </p:nvPicPr>
        <p:blipFill>
          <a:blip r:embed="rId2"/>
          <a:stretch>
            <a:fillRect/>
          </a:stretch>
        </p:blipFill>
        <p:spPr>
          <a:xfrm>
            <a:off x="1743968" y="1627012"/>
            <a:ext cx="6748868" cy="5198663"/>
          </a:xfrm>
        </p:spPr>
      </p:pic>
      <p:pic>
        <p:nvPicPr>
          <p:cNvPr id="12" name="Picture 11" descr="A book with a person's face on it&#10;&#10;Description automatically generated with medium confidence">
            <a:extLst>
              <a:ext uri="{FF2B5EF4-FFF2-40B4-BE49-F238E27FC236}">
                <a16:creationId xmlns:a16="http://schemas.microsoft.com/office/drawing/2014/main" id="{D83E75D6-D9D1-804A-9820-5903C4B9E26D}"/>
              </a:ext>
            </a:extLst>
          </p:cNvPr>
          <p:cNvPicPr>
            <a:picLocks noChangeAspect="1"/>
          </p:cNvPicPr>
          <p:nvPr/>
        </p:nvPicPr>
        <p:blipFill>
          <a:blip r:embed="rId3"/>
          <a:stretch>
            <a:fillRect/>
          </a:stretch>
        </p:blipFill>
        <p:spPr>
          <a:xfrm>
            <a:off x="9434439" y="2305451"/>
            <a:ext cx="2581488" cy="3751695"/>
          </a:xfrm>
          <a:prstGeom prst="rect">
            <a:avLst/>
          </a:prstGeom>
        </p:spPr>
      </p:pic>
    </p:spTree>
    <p:extLst>
      <p:ext uri="{BB962C8B-B14F-4D97-AF65-F5344CB8AC3E}">
        <p14:creationId xmlns:p14="http://schemas.microsoft.com/office/powerpoint/2010/main" val="3649519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kind of argument is this?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21</a:t>
            </a:fld>
            <a:endParaRPr lang="en-US"/>
          </a:p>
        </p:txBody>
      </p:sp>
      <p:pic>
        <p:nvPicPr>
          <p:cNvPr id="6" name="Content Placeholder 13" descr="Table&#10;&#10;Description automatically generated">
            <a:extLst>
              <a:ext uri="{FF2B5EF4-FFF2-40B4-BE49-F238E27FC236}">
                <a16:creationId xmlns:a16="http://schemas.microsoft.com/office/drawing/2014/main" id="{E04B92DD-3015-CA4A-8193-5BBE46DF24C8}"/>
              </a:ext>
            </a:extLst>
          </p:cNvPr>
          <p:cNvPicPr>
            <a:picLocks noGrp="1" noChangeAspect="1"/>
          </p:cNvPicPr>
          <p:nvPr>
            <p:ph idx="1"/>
          </p:nvPr>
        </p:nvPicPr>
        <p:blipFill>
          <a:blip r:embed="rId2"/>
          <a:stretch>
            <a:fillRect/>
          </a:stretch>
        </p:blipFill>
        <p:spPr>
          <a:xfrm>
            <a:off x="266233" y="2313338"/>
            <a:ext cx="11659533" cy="3612629"/>
          </a:xfrm>
        </p:spPr>
      </p:pic>
      <p:pic>
        <p:nvPicPr>
          <p:cNvPr id="8" name="Picture 7" descr="A book with a person's face on it&#10;&#10;Description automatically generated with medium confidence">
            <a:extLst>
              <a:ext uri="{FF2B5EF4-FFF2-40B4-BE49-F238E27FC236}">
                <a16:creationId xmlns:a16="http://schemas.microsoft.com/office/drawing/2014/main" id="{A0204EB4-D828-A34F-BA93-A699FEB75273}"/>
              </a:ext>
            </a:extLst>
          </p:cNvPr>
          <p:cNvPicPr>
            <a:picLocks noChangeAspect="1"/>
          </p:cNvPicPr>
          <p:nvPr/>
        </p:nvPicPr>
        <p:blipFill>
          <a:blip r:embed="rId3"/>
          <a:stretch>
            <a:fillRect/>
          </a:stretch>
        </p:blipFill>
        <p:spPr>
          <a:xfrm>
            <a:off x="10210800" y="0"/>
            <a:ext cx="1981200" cy="2879293"/>
          </a:xfrm>
          <a:prstGeom prst="rect">
            <a:avLst/>
          </a:prstGeom>
        </p:spPr>
      </p:pic>
    </p:spTree>
    <p:extLst>
      <p:ext uri="{BB962C8B-B14F-4D97-AF65-F5344CB8AC3E}">
        <p14:creationId xmlns:p14="http://schemas.microsoft.com/office/powerpoint/2010/main" val="3631021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A42A74-9EDC-4640-9115-35A2C192F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1746" y="2009342"/>
            <a:ext cx="279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kind of argument is this?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22</a:t>
            </a:fld>
            <a:endParaRPr lang="en-US"/>
          </a:p>
        </p:txBody>
      </p:sp>
      <p:pic>
        <p:nvPicPr>
          <p:cNvPr id="11" name="Picture 10" descr="Table&#10;&#10;Description automatically generated">
            <a:extLst>
              <a:ext uri="{FF2B5EF4-FFF2-40B4-BE49-F238E27FC236}">
                <a16:creationId xmlns:a16="http://schemas.microsoft.com/office/drawing/2014/main" id="{04321905-1B65-6E45-8CC6-697DBB03CE2E}"/>
              </a:ext>
            </a:extLst>
          </p:cNvPr>
          <p:cNvPicPr>
            <a:picLocks noChangeAspect="1"/>
          </p:cNvPicPr>
          <p:nvPr/>
        </p:nvPicPr>
        <p:blipFill>
          <a:blip r:embed="rId3"/>
          <a:stretch>
            <a:fillRect/>
          </a:stretch>
        </p:blipFill>
        <p:spPr>
          <a:xfrm>
            <a:off x="591128" y="1876425"/>
            <a:ext cx="8395527" cy="3733800"/>
          </a:xfrm>
          <a:prstGeom prst="rect">
            <a:avLst/>
          </a:prstGeom>
        </p:spPr>
      </p:pic>
    </p:spTree>
    <p:extLst>
      <p:ext uri="{BB962C8B-B14F-4D97-AF65-F5344CB8AC3E}">
        <p14:creationId xmlns:p14="http://schemas.microsoft.com/office/powerpoint/2010/main" val="1556844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kind of argument is this?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23</a:t>
            </a:fld>
            <a:endParaRPr lang="en-US"/>
          </a:p>
        </p:txBody>
      </p:sp>
      <p:pic>
        <p:nvPicPr>
          <p:cNvPr id="6" name="Picture 5" descr="Graphical user interface, website&#10;&#10;Description automatically generated">
            <a:extLst>
              <a:ext uri="{FF2B5EF4-FFF2-40B4-BE49-F238E27FC236}">
                <a16:creationId xmlns:a16="http://schemas.microsoft.com/office/drawing/2014/main" id="{1315654C-F9AA-3244-BF37-0323EAFC00AA}"/>
              </a:ext>
            </a:extLst>
          </p:cNvPr>
          <p:cNvPicPr>
            <a:picLocks noChangeAspect="1"/>
          </p:cNvPicPr>
          <p:nvPr/>
        </p:nvPicPr>
        <p:blipFill>
          <a:blip r:embed="rId2"/>
          <a:stretch>
            <a:fillRect/>
          </a:stretch>
        </p:blipFill>
        <p:spPr>
          <a:xfrm>
            <a:off x="3127784" y="1473768"/>
            <a:ext cx="5936431" cy="5247707"/>
          </a:xfrm>
          <a:prstGeom prst="rect">
            <a:avLst/>
          </a:prstGeom>
        </p:spPr>
      </p:pic>
    </p:spTree>
    <p:extLst>
      <p:ext uri="{BB962C8B-B14F-4D97-AF65-F5344CB8AC3E}">
        <p14:creationId xmlns:p14="http://schemas.microsoft.com/office/powerpoint/2010/main" val="3256051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kind of argument is this?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24</a:t>
            </a:fld>
            <a:endParaRPr lang="en-US"/>
          </a:p>
        </p:txBody>
      </p:sp>
      <p:pic>
        <p:nvPicPr>
          <p:cNvPr id="7" name="Picture 6" descr="A picture containing text, screenshot, person, person&#10;&#10;Description automatically generated">
            <a:extLst>
              <a:ext uri="{FF2B5EF4-FFF2-40B4-BE49-F238E27FC236}">
                <a16:creationId xmlns:a16="http://schemas.microsoft.com/office/drawing/2014/main" id="{DF8C62ED-586A-714E-9B7C-25967E7C1BB8}"/>
              </a:ext>
            </a:extLst>
          </p:cNvPr>
          <p:cNvPicPr>
            <a:picLocks noChangeAspect="1"/>
          </p:cNvPicPr>
          <p:nvPr/>
        </p:nvPicPr>
        <p:blipFill>
          <a:blip r:embed="rId2"/>
          <a:stretch>
            <a:fillRect/>
          </a:stretch>
        </p:blipFill>
        <p:spPr>
          <a:xfrm>
            <a:off x="1901905" y="1651361"/>
            <a:ext cx="8388189" cy="5070114"/>
          </a:xfrm>
          <a:prstGeom prst="rect">
            <a:avLst/>
          </a:prstGeom>
        </p:spPr>
      </p:pic>
    </p:spTree>
    <p:extLst>
      <p:ext uri="{BB962C8B-B14F-4D97-AF65-F5344CB8AC3E}">
        <p14:creationId xmlns:p14="http://schemas.microsoft.com/office/powerpoint/2010/main" val="1649044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kind of argument is this?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25</a:t>
            </a:fld>
            <a:endParaRPr lang="en-US"/>
          </a:p>
        </p:txBody>
      </p:sp>
      <p:pic>
        <p:nvPicPr>
          <p:cNvPr id="6" name="Content Placeholder 8" descr="Graphical user interface, text, application&#10;&#10;Description automatically generated">
            <a:extLst>
              <a:ext uri="{FF2B5EF4-FFF2-40B4-BE49-F238E27FC236}">
                <a16:creationId xmlns:a16="http://schemas.microsoft.com/office/drawing/2014/main" id="{F7175CD5-BE16-D143-B052-443D4ADDFBA9}"/>
              </a:ext>
            </a:extLst>
          </p:cNvPr>
          <p:cNvPicPr>
            <a:picLocks noGrp="1" noChangeAspect="1"/>
          </p:cNvPicPr>
          <p:nvPr>
            <p:ph idx="1"/>
          </p:nvPr>
        </p:nvPicPr>
        <p:blipFill>
          <a:blip r:embed="rId2"/>
          <a:stretch>
            <a:fillRect/>
          </a:stretch>
        </p:blipFill>
        <p:spPr>
          <a:xfrm>
            <a:off x="1226128" y="1497085"/>
            <a:ext cx="8569036" cy="5224390"/>
          </a:xfrm>
        </p:spPr>
      </p:pic>
    </p:spTree>
    <p:extLst>
      <p:ext uri="{BB962C8B-B14F-4D97-AF65-F5344CB8AC3E}">
        <p14:creationId xmlns:p14="http://schemas.microsoft.com/office/powerpoint/2010/main" val="2857127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Different types of arguments:</a:t>
            </a:r>
            <a:br>
              <a:rPr lang="en-US" b="1" dirty="0"/>
            </a:br>
            <a:r>
              <a:rPr lang="en-US" b="1" dirty="0"/>
              <a:t>How are they assessed?</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26</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4"/>
            <a:ext cx="10515600" cy="4345421"/>
          </a:xfrm>
        </p:spPr>
        <p:txBody>
          <a:bodyPr>
            <a:normAutofit fontScale="85000" lnSpcReduction="20000"/>
          </a:bodyPr>
          <a:lstStyle/>
          <a:p>
            <a:r>
              <a:rPr lang="en-US" dirty="0"/>
              <a:t>Normative arguments typically assessed by their values, their internal coherence, and their relationship not to data but to ideas</a:t>
            </a:r>
          </a:p>
          <a:p>
            <a:endParaRPr lang="en-US" dirty="0"/>
          </a:p>
          <a:p>
            <a:r>
              <a:rPr lang="en-US" dirty="0"/>
              <a:t>Descriptive arguments typically assessed by their ability to cover and organize an empirical reality </a:t>
            </a:r>
          </a:p>
          <a:p>
            <a:endParaRPr lang="en-US" dirty="0"/>
          </a:p>
          <a:p>
            <a:r>
              <a:rPr lang="en-US" dirty="0"/>
              <a:t>Predictive arguments typically assessed by their ability to predict the future or out-of-sample cases</a:t>
            </a:r>
          </a:p>
          <a:p>
            <a:endParaRPr lang="en-US" dirty="0"/>
          </a:p>
          <a:p>
            <a:r>
              <a:rPr lang="en-US" dirty="0"/>
              <a:t>Causal arguments typically assessed by their capacity to explain the drivers of a phenomenon or the consequence of another phenomenon</a:t>
            </a:r>
          </a:p>
          <a:p>
            <a:pPr lvl="1"/>
            <a:r>
              <a:rPr lang="en-US" dirty="0"/>
              <a:t>Causality is intimately linked to our capacity to change the world</a:t>
            </a:r>
          </a:p>
          <a:p>
            <a:pPr lvl="1"/>
            <a:r>
              <a:rPr lang="en-US" dirty="0"/>
              <a:t>Learning about the causal effect of X on Y gets us closer to being able to change Y</a:t>
            </a:r>
          </a:p>
        </p:txBody>
      </p:sp>
    </p:spTree>
    <p:extLst>
      <p:ext uri="{BB962C8B-B14F-4D97-AF65-F5344CB8AC3E}">
        <p14:creationId xmlns:p14="http://schemas.microsoft.com/office/powerpoint/2010/main" val="117626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is a theory (in CP)?</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27</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fontScale="92500" lnSpcReduction="10000"/>
          </a:bodyPr>
          <a:lstStyle/>
          <a:p>
            <a:r>
              <a:rPr lang="en-US" dirty="0"/>
              <a:t>A proposition or set of propositions about the relationship between variables, providing an internally consistent logic to explain (political) phenomena, and which can be subjected to empirical testing through observation or experimentation</a:t>
            </a:r>
          </a:p>
          <a:p>
            <a:endParaRPr lang="en-US" dirty="0"/>
          </a:p>
          <a:p>
            <a:r>
              <a:rPr lang="en-US" dirty="0"/>
              <a:t>A good theory:</a:t>
            </a:r>
          </a:p>
          <a:p>
            <a:pPr lvl="1"/>
            <a:r>
              <a:rPr lang="en-US" dirty="0"/>
              <a:t>has some generality</a:t>
            </a:r>
          </a:p>
          <a:p>
            <a:pPr lvl="1"/>
            <a:r>
              <a:rPr lang="en-US" dirty="0"/>
              <a:t>is phrased independently of the empirical cases used to build or test it</a:t>
            </a:r>
          </a:p>
          <a:p>
            <a:pPr lvl="1"/>
            <a:r>
              <a:rPr lang="en-US" dirty="0"/>
              <a:t>specifies any relevant mechanisms (or channels through which variables are connected)</a:t>
            </a:r>
          </a:p>
          <a:p>
            <a:pPr lvl="1"/>
            <a:r>
              <a:rPr lang="en-US" dirty="0"/>
              <a:t>specifies any relevant scope conditions (or where / when it should apply)</a:t>
            </a:r>
          </a:p>
        </p:txBody>
      </p:sp>
    </p:spTree>
    <p:extLst>
      <p:ext uri="{BB962C8B-B14F-4D97-AF65-F5344CB8AC3E}">
        <p14:creationId xmlns:p14="http://schemas.microsoft.com/office/powerpoint/2010/main" val="394475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are theories useful?</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28</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To simplify reality by identifying the most important sources of variation and relationships among them</a:t>
            </a:r>
          </a:p>
          <a:p>
            <a:r>
              <a:rPr lang="en-US" dirty="0"/>
              <a:t>To frame empirical puzzles</a:t>
            </a:r>
          </a:p>
          <a:p>
            <a:r>
              <a:rPr lang="en-US" dirty="0"/>
              <a:t>To derive empirically testable hypotheses</a:t>
            </a:r>
          </a:p>
          <a:p>
            <a:r>
              <a:rPr lang="en-US" dirty="0"/>
              <a:t>To guide research design (case selection, measurement, comparison)</a:t>
            </a:r>
          </a:p>
          <a:p>
            <a:r>
              <a:rPr lang="en-US" dirty="0"/>
              <a:t>To focus and structure our comparisons</a:t>
            </a:r>
          </a:p>
          <a:p>
            <a:r>
              <a:rPr lang="en-US" dirty="0"/>
              <a:t>To guide observation and further theory development</a:t>
            </a:r>
          </a:p>
        </p:txBody>
      </p:sp>
    </p:spTree>
    <p:extLst>
      <p:ext uri="{BB962C8B-B14F-4D97-AF65-F5344CB8AC3E}">
        <p14:creationId xmlns:p14="http://schemas.microsoft.com/office/powerpoint/2010/main" val="203315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Key elements in a (simple) theory</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29</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A dependent variable (Y)</a:t>
            </a:r>
          </a:p>
          <a:p>
            <a:r>
              <a:rPr lang="en-US" dirty="0"/>
              <a:t>An independent variable (X)</a:t>
            </a:r>
          </a:p>
          <a:p>
            <a:r>
              <a:rPr lang="en-US" dirty="0"/>
              <a:t>A hypothesis about the causal connection between the two (e.g., X </a:t>
            </a:r>
            <a:r>
              <a:rPr lang="en-US" dirty="0">
                <a:sym typeface="Wingdings" pitchFamily="2" charset="2"/>
              </a:rPr>
              <a:t> Y) </a:t>
            </a:r>
            <a:endParaRPr lang="en-US" dirty="0"/>
          </a:p>
          <a:p>
            <a:r>
              <a:rPr lang="en-US" dirty="0"/>
              <a:t>A causal story about how they are connected (e.g., X </a:t>
            </a:r>
            <a:r>
              <a:rPr lang="en-US" dirty="0">
                <a:sym typeface="Wingdings" pitchFamily="2" charset="2"/>
              </a:rPr>
              <a:t> Z  Y)</a:t>
            </a:r>
            <a:endParaRPr lang="en-US" dirty="0"/>
          </a:p>
        </p:txBody>
      </p:sp>
    </p:spTree>
    <p:extLst>
      <p:ext uri="{BB962C8B-B14F-4D97-AF65-F5344CB8AC3E}">
        <p14:creationId xmlns:p14="http://schemas.microsoft.com/office/powerpoint/2010/main" val="221366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41FD-8A9C-3045-84C3-0E1A4780230F}"/>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129A45B8-242F-124C-9E8F-4AC218A034D8}"/>
              </a:ext>
            </a:extLst>
          </p:cNvPr>
          <p:cNvSpPr>
            <a:spLocks noGrp="1"/>
          </p:cNvSpPr>
          <p:nvPr>
            <p:ph idx="1"/>
          </p:nvPr>
        </p:nvSpPr>
        <p:spPr>
          <a:xfrm>
            <a:off x="838199" y="1825624"/>
            <a:ext cx="10868891" cy="4530725"/>
          </a:xfrm>
        </p:spPr>
        <p:txBody>
          <a:bodyPr>
            <a:normAutofit lnSpcReduction="10000"/>
          </a:bodyPr>
          <a:lstStyle/>
          <a:p>
            <a:r>
              <a:rPr lang="en-US" dirty="0"/>
              <a:t>Housekeeping</a:t>
            </a:r>
          </a:p>
          <a:p>
            <a:endParaRPr lang="en-US" dirty="0"/>
          </a:p>
          <a:p>
            <a:r>
              <a:rPr lang="en-US" dirty="0">
                <a:solidFill>
                  <a:schemeClr val="bg1">
                    <a:lumMod val="75000"/>
                  </a:schemeClr>
                </a:solidFill>
              </a:rPr>
              <a:t>Quiz</a:t>
            </a:r>
          </a:p>
          <a:p>
            <a:endParaRPr lang="en-US" dirty="0">
              <a:solidFill>
                <a:schemeClr val="bg1">
                  <a:lumMod val="75000"/>
                </a:schemeClr>
              </a:solidFill>
            </a:endParaRPr>
          </a:p>
          <a:p>
            <a:r>
              <a:rPr lang="en-US" dirty="0">
                <a:solidFill>
                  <a:schemeClr val="bg1">
                    <a:lumMod val="75000"/>
                  </a:schemeClr>
                </a:solidFill>
              </a:rPr>
              <a:t>Lecture &amp; exercises:</a:t>
            </a:r>
          </a:p>
          <a:p>
            <a:pPr lvl="1"/>
            <a:r>
              <a:rPr lang="en-US" dirty="0">
                <a:solidFill>
                  <a:schemeClr val="bg1">
                    <a:lumMod val="75000"/>
                  </a:schemeClr>
                </a:solidFill>
              </a:rPr>
              <a:t>What is comparative politics?</a:t>
            </a:r>
          </a:p>
          <a:p>
            <a:pPr lvl="1"/>
            <a:r>
              <a:rPr lang="en-US" dirty="0">
                <a:solidFill>
                  <a:schemeClr val="bg1">
                    <a:lumMod val="75000"/>
                  </a:schemeClr>
                </a:solidFill>
              </a:rPr>
              <a:t>Why is comparative politics useful?</a:t>
            </a:r>
          </a:p>
          <a:p>
            <a:pPr lvl="1"/>
            <a:r>
              <a:rPr lang="en-US" dirty="0">
                <a:solidFill>
                  <a:schemeClr val="bg1">
                    <a:lumMod val="75000"/>
                  </a:schemeClr>
                </a:solidFill>
              </a:rPr>
              <a:t>How do we learn in comparative politics?</a:t>
            </a:r>
          </a:p>
          <a:p>
            <a:pPr marL="0" indent="0">
              <a:buNone/>
            </a:pPr>
            <a:endParaRPr lang="en-US" dirty="0">
              <a:solidFill>
                <a:schemeClr val="bg1">
                  <a:lumMod val="75000"/>
                </a:schemeClr>
              </a:solidFill>
            </a:endParaRPr>
          </a:p>
          <a:p>
            <a:r>
              <a:rPr lang="en-US" dirty="0">
                <a:solidFill>
                  <a:schemeClr val="bg1">
                    <a:lumMod val="75000"/>
                  </a:schemeClr>
                </a:solidFill>
              </a:rPr>
              <a:t>Workshop: How to read a political science article</a:t>
            </a:r>
          </a:p>
          <a:p>
            <a:endParaRPr lang="en-US" dirty="0"/>
          </a:p>
          <a:p>
            <a:endParaRPr lang="en-US" dirty="0"/>
          </a:p>
        </p:txBody>
      </p:sp>
      <p:sp>
        <p:nvSpPr>
          <p:cNvPr id="4" name="Footer Placeholder 3">
            <a:extLst>
              <a:ext uri="{FF2B5EF4-FFF2-40B4-BE49-F238E27FC236}">
                <a16:creationId xmlns:a16="http://schemas.microsoft.com/office/drawing/2014/main" id="{58155729-F7A7-6F4F-A3DE-4F68C9B0A151}"/>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422343F4-D08D-F242-A9BD-91BC710718C8}"/>
              </a:ext>
            </a:extLst>
          </p:cNvPr>
          <p:cNvSpPr>
            <a:spLocks noGrp="1"/>
          </p:cNvSpPr>
          <p:nvPr>
            <p:ph type="sldNum" sz="quarter" idx="12"/>
          </p:nvPr>
        </p:nvSpPr>
        <p:spPr/>
        <p:txBody>
          <a:bodyPr/>
          <a:lstStyle/>
          <a:p>
            <a:fld id="{ABD85100-2F67-2442-8434-22BFD744C08B}" type="slidenum">
              <a:rPr lang="en-US" smtClean="0"/>
              <a:t>3</a:t>
            </a:fld>
            <a:endParaRPr lang="en-US"/>
          </a:p>
        </p:txBody>
      </p:sp>
    </p:spTree>
    <p:extLst>
      <p:ext uri="{BB962C8B-B14F-4D97-AF65-F5344CB8AC3E}">
        <p14:creationId xmlns:p14="http://schemas.microsoft.com/office/powerpoint/2010/main" val="2448287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are the key elements of Kim’s theory?</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30</a:t>
            </a:fld>
            <a:endParaRPr lang="en-US"/>
          </a:p>
        </p:txBody>
      </p:sp>
      <p:sp>
        <p:nvSpPr>
          <p:cNvPr id="9" name="TextBox 8">
            <a:extLst>
              <a:ext uri="{FF2B5EF4-FFF2-40B4-BE49-F238E27FC236}">
                <a16:creationId xmlns:a16="http://schemas.microsoft.com/office/drawing/2014/main" id="{93D7CA6E-AAA6-EB46-9766-98A1B6E29780}"/>
              </a:ext>
            </a:extLst>
          </p:cNvPr>
          <p:cNvSpPr txBox="1"/>
          <p:nvPr/>
        </p:nvSpPr>
        <p:spPr>
          <a:xfrm>
            <a:off x="3048000" y="3244334"/>
            <a:ext cx="6096000" cy="369332"/>
          </a:xfrm>
          <a:prstGeom prst="rect">
            <a:avLst/>
          </a:prstGeom>
          <a:noFill/>
        </p:spPr>
        <p:txBody>
          <a:bodyPr wrap="square">
            <a:spAutoFit/>
          </a:bodyPr>
          <a:lstStyle/>
          <a:p>
            <a:r>
              <a:rPr lang="en-US" dirty="0">
                <a:solidFill>
                  <a:srgbClr val="8C96A5"/>
                </a:solidFill>
                <a:effectLst/>
                <a:latin typeface="Helvetica" pitchFamily="2" charset="0"/>
              </a:rPr>
              <a:t> </a:t>
            </a:r>
          </a:p>
        </p:txBody>
      </p:sp>
      <p:sp>
        <p:nvSpPr>
          <p:cNvPr id="11" name="TextBox 10">
            <a:extLst>
              <a:ext uri="{FF2B5EF4-FFF2-40B4-BE49-F238E27FC236}">
                <a16:creationId xmlns:a16="http://schemas.microsoft.com/office/drawing/2014/main" id="{1B9F6156-C133-0847-8E9F-DDF0D177B69E}"/>
              </a:ext>
            </a:extLst>
          </p:cNvPr>
          <p:cNvSpPr txBox="1"/>
          <p:nvPr/>
        </p:nvSpPr>
        <p:spPr>
          <a:xfrm>
            <a:off x="3048000" y="3244334"/>
            <a:ext cx="6096000" cy="646331"/>
          </a:xfrm>
          <a:prstGeom prst="rect">
            <a:avLst/>
          </a:prstGeom>
          <a:noFill/>
        </p:spPr>
        <p:txBody>
          <a:bodyPr wrap="square">
            <a:spAutoFit/>
          </a:bodyPr>
          <a:lstStyle/>
          <a:p>
            <a:r>
              <a:rPr lang="en-US" dirty="0">
                <a:solidFill>
                  <a:srgbClr val="8C96A5"/>
                </a:solidFill>
                <a:effectLst/>
                <a:latin typeface="Helvetica" pitchFamily="2" charset="0"/>
              </a:rPr>
              <a:t>   </a:t>
            </a:r>
          </a:p>
          <a:p>
            <a:r>
              <a:rPr lang="en-US" dirty="0">
                <a:solidFill>
                  <a:srgbClr val="8C96A5"/>
                </a:solidFill>
                <a:effectLst/>
                <a:latin typeface="Helvetica" pitchFamily="2" charset="0"/>
              </a:rPr>
              <a:t> </a:t>
            </a:r>
          </a:p>
        </p:txBody>
      </p:sp>
      <p:sp>
        <p:nvSpPr>
          <p:cNvPr id="13" name="TextBox 12">
            <a:extLst>
              <a:ext uri="{FF2B5EF4-FFF2-40B4-BE49-F238E27FC236}">
                <a16:creationId xmlns:a16="http://schemas.microsoft.com/office/drawing/2014/main" id="{7B0303E5-86F2-364B-833C-25D62D916B74}"/>
              </a:ext>
            </a:extLst>
          </p:cNvPr>
          <p:cNvSpPr txBox="1"/>
          <p:nvPr/>
        </p:nvSpPr>
        <p:spPr>
          <a:xfrm>
            <a:off x="3048000" y="3244334"/>
            <a:ext cx="6096000" cy="369332"/>
          </a:xfrm>
          <a:prstGeom prst="rect">
            <a:avLst/>
          </a:prstGeom>
          <a:noFill/>
        </p:spPr>
        <p:txBody>
          <a:bodyPr wrap="square">
            <a:spAutoFit/>
          </a:bodyPr>
          <a:lstStyle/>
          <a:p>
            <a:r>
              <a:rPr lang="en-US" dirty="0">
                <a:solidFill>
                  <a:srgbClr val="8C96A5"/>
                </a:solidFill>
                <a:effectLst/>
                <a:latin typeface="Helvetica" pitchFamily="2" charset="0"/>
              </a:rPr>
              <a:t>   </a:t>
            </a:r>
          </a:p>
        </p:txBody>
      </p:sp>
      <p:pic>
        <p:nvPicPr>
          <p:cNvPr id="14" name="Content Placeholder 8" descr="Graphical user interface, text, application&#10;&#10;Description automatically generated">
            <a:extLst>
              <a:ext uri="{FF2B5EF4-FFF2-40B4-BE49-F238E27FC236}">
                <a16:creationId xmlns:a16="http://schemas.microsoft.com/office/drawing/2014/main" id="{8D728DCA-A3A5-934A-A16C-567CB8277E6F}"/>
              </a:ext>
            </a:extLst>
          </p:cNvPr>
          <p:cNvPicPr>
            <a:picLocks noGrp="1" noChangeAspect="1"/>
          </p:cNvPicPr>
          <p:nvPr>
            <p:ph idx="1"/>
          </p:nvPr>
        </p:nvPicPr>
        <p:blipFill>
          <a:blip r:embed="rId2"/>
          <a:stretch>
            <a:fillRect/>
          </a:stretch>
        </p:blipFill>
        <p:spPr>
          <a:xfrm>
            <a:off x="3401291" y="1497085"/>
            <a:ext cx="8569036" cy="5224390"/>
          </a:xfrm>
        </p:spPr>
      </p:pic>
      <p:sp>
        <p:nvSpPr>
          <p:cNvPr id="15" name="Content Placeholder 5">
            <a:extLst>
              <a:ext uri="{FF2B5EF4-FFF2-40B4-BE49-F238E27FC236}">
                <a16:creationId xmlns:a16="http://schemas.microsoft.com/office/drawing/2014/main" id="{19ADFBCC-66F9-2047-B997-E2F98EB5E78E}"/>
              </a:ext>
            </a:extLst>
          </p:cNvPr>
          <p:cNvSpPr txBox="1">
            <a:spLocks/>
          </p:cNvSpPr>
          <p:nvPr/>
        </p:nvSpPr>
        <p:spPr>
          <a:xfrm>
            <a:off x="838200" y="2008765"/>
            <a:ext cx="2743200" cy="40295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Dependent variable</a:t>
            </a:r>
          </a:p>
          <a:p>
            <a:r>
              <a:rPr lang="en-US" dirty="0"/>
              <a:t>Independent variable</a:t>
            </a:r>
          </a:p>
          <a:p>
            <a:r>
              <a:rPr lang="en-US" dirty="0"/>
              <a:t>Hypothesis about causal connection</a:t>
            </a:r>
          </a:p>
          <a:p>
            <a:r>
              <a:rPr lang="en-US" dirty="0"/>
              <a:t>Causal story about mechanisms</a:t>
            </a:r>
          </a:p>
          <a:p>
            <a:pPr marL="0" indent="0">
              <a:buNone/>
            </a:pPr>
            <a:endParaRPr lang="en-US" dirty="0"/>
          </a:p>
        </p:txBody>
      </p:sp>
    </p:spTree>
    <p:extLst>
      <p:ext uri="{BB962C8B-B14F-4D97-AF65-F5344CB8AC3E}">
        <p14:creationId xmlns:p14="http://schemas.microsoft.com/office/powerpoint/2010/main" val="70102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41FD-8A9C-3045-84C3-0E1A4780230F}"/>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129A45B8-242F-124C-9E8F-4AC218A034D8}"/>
              </a:ext>
            </a:extLst>
          </p:cNvPr>
          <p:cNvSpPr>
            <a:spLocks noGrp="1"/>
          </p:cNvSpPr>
          <p:nvPr>
            <p:ph idx="1"/>
          </p:nvPr>
        </p:nvSpPr>
        <p:spPr>
          <a:xfrm>
            <a:off x="838199" y="1825624"/>
            <a:ext cx="10868891" cy="4530725"/>
          </a:xfrm>
        </p:spPr>
        <p:txBody>
          <a:bodyPr>
            <a:normAutofit lnSpcReduction="10000"/>
          </a:bodyPr>
          <a:lstStyle/>
          <a:p>
            <a:r>
              <a:rPr lang="en-US" dirty="0">
                <a:solidFill>
                  <a:schemeClr val="bg1">
                    <a:lumMod val="75000"/>
                  </a:schemeClr>
                </a:solidFill>
              </a:rPr>
              <a:t>Housekeeping</a:t>
            </a:r>
          </a:p>
          <a:p>
            <a:endParaRPr lang="en-US" dirty="0">
              <a:solidFill>
                <a:schemeClr val="bg1">
                  <a:lumMod val="75000"/>
                </a:schemeClr>
              </a:solidFill>
            </a:endParaRPr>
          </a:p>
          <a:p>
            <a:r>
              <a:rPr lang="en-US" dirty="0">
                <a:solidFill>
                  <a:schemeClr val="bg1">
                    <a:lumMod val="75000"/>
                  </a:schemeClr>
                </a:solidFill>
              </a:rPr>
              <a:t>Quiz</a:t>
            </a:r>
          </a:p>
          <a:p>
            <a:endParaRPr lang="en-US" dirty="0"/>
          </a:p>
          <a:p>
            <a:r>
              <a:rPr lang="en-US" dirty="0">
                <a:solidFill>
                  <a:schemeClr val="bg1">
                    <a:lumMod val="75000"/>
                  </a:schemeClr>
                </a:solidFill>
              </a:rPr>
              <a:t>Lecture &amp; exercises:</a:t>
            </a:r>
          </a:p>
          <a:p>
            <a:pPr lvl="1"/>
            <a:r>
              <a:rPr lang="en-US" dirty="0">
                <a:solidFill>
                  <a:schemeClr val="bg1">
                    <a:lumMod val="75000"/>
                  </a:schemeClr>
                </a:solidFill>
              </a:rPr>
              <a:t>What is comparative politics?</a:t>
            </a:r>
          </a:p>
          <a:p>
            <a:pPr lvl="1"/>
            <a:r>
              <a:rPr lang="en-US" dirty="0">
                <a:solidFill>
                  <a:schemeClr val="bg1">
                    <a:lumMod val="75000"/>
                  </a:schemeClr>
                </a:solidFill>
              </a:rPr>
              <a:t>Why is comparative politics useful?</a:t>
            </a:r>
          </a:p>
          <a:p>
            <a:pPr lvl="1"/>
            <a:r>
              <a:rPr lang="en-US" dirty="0"/>
              <a:t>How do we learn in comparative politics? – Research design</a:t>
            </a:r>
          </a:p>
          <a:p>
            <a:pPr marL="0" indent="0">
              <a:buNone/>
            </a:pPr>
            <a:endParaRPr lang="en-US" dirty="0"/>
          </a:p>
          <a:p>
            <a:r>
              <a:rPr lang="en-US" dirty="0">
                <a:solidFill>
                  <a:schemeClr val="bg1">
                    <a:lumMod val="75000"/>
                  </a:schemeClr>
                </a:solidFill>
              </a:rPr>
              <a:t>Workshop: How to read a political science article</a:t>
            </a:r>
          </a:p>
          <a:p>
            <a:endParaRPr lang="en-US" dirty="0">
              <a:solidFill>
                <a:schemeClr val="bg1">
                  <a:lumMod val="75000"/>
                </a:schemeClr>
              </a:solidFill>
            </a:endParaRPr>
          </a:p>
          <a:p>
            <a:endParaRPr lang="en-US" dirty="0"/>
          </a:p>
        </p:txBody>
      </p:sp>
      <p:sp>
        <p:nvSpPr>
          <p:cNvPr id="4" name="Footer Placeholder 3">
            <a:extLst>
              <a:ext uri="{FF2B5EF4-FFF2-40B4-BE49-F238E27FC236}">
                <a16:creationId xmlns:a16="http://schemas.microsoft.com/office/drawing/2014/main" id="{58155729-F7A7-6F4F-A3DE-4F68C9B0A151}"/>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422343F4-D08D-F242-A9BD-91BC710718C8}"/>
              </a:ext>
            </a:extLst>
          </p:cNvPr>
          <p:cNvSpPr>
            <a:spLocks noGrp="1"/>
          </p:cNvSpPr>
          <p:nvPr>
            <p:ph type="sldNum" sz="quarter" idx="12"/>
          </p:nvPr>
        </p:nvSpPr>
        <p:spPr/>
        <p:txBody>
          <a:bodyPr/>
          <a:lstStyle/>
          <a:p>
            <a:fld id="{ABD85100-2F67-2442-8434-22BFD744C08B}" type="slidenum">
              <a:rPr lang="en-US" smtClean="0"/>
              <a:t>31</a:t>
            </a:fld>
            <a:endParaRPr lang="en-US"/>
          </a:p>
        </p:txBody>
      </p:sp>
    </p:spTree>
    <p:extLst>
      <p:ext uri="{BB962C8B-B14F-4D97-AF65-F5344CB8AC3E}">
        <p14:creationId xmlns:p14="http://schemas.microsoft.com/office/powerpoint/2010/main" val="1759503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is a research design (in CP)?</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32</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A strategy for answering a research question using empirical material</a:t>
            </a:r>
          </a:p>
          <a:p>
            <a:endParaRPr lang="en-US" dirty="0"/>
          </a:p>
          <a:p>
            <a:r>
              <a:rPr lang="en-US" dirty="0"/>
              <a:t>A good research design:</a:t>
            </a:r>
          </a:p>
          <a:p>
            <a:pPr lvl="1"/>
            <a:r>
              <a:rPr lang="en-US" dirty="0"/>
              <a:t>produces internally valid conclusions</a:t>
            </a:r>
          </a:p>
          <a:p>
            <a:pPr lvl="1"/>
            <a:r>
              <a:rPr lang="en-US" dirty="0"/>
              <a:t>gives us a sense of uncertainty around those conclusions</a:t>
            </a:r>
          </a:p>
          <a:p>
            <a:pPr lvl="1"/>
            <a:r>
              <a:rPr lang="en-US" dirty="0"/>
              <a:t>has some degree of external validity</a:t>
            </a:r>
          </a:p>
          <a:p>
            <a:pPr marL="457200" lvl="1" indent="0">
              <a:buNone/>
            </a:pPr>
            <a:endParaRPr lang="en-US" dirty="0"/>
          </a:p>
        </p:txBody>
      </p:sp>
    </p:spTree>
    <p:extLst>
      <p:ext uri="{BB962C8B-B14F-4D97-AF65-F5344CB8AC3E}">
        <p14:creationId xmlns:p14="http://schemas.microsoft.com/office/powerpoint/2010/main" val="174809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are research designs useful?</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33</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To specify a credible way to test a theory</a:t>
            </a:r>
          </a:p>
          <a:p>
            <a:r>
              <a:rPr lang="en-US" dirty="0"/>
              <a:t>To bridge the gap between abstract theories and specific cases</a:t>
            </a:r>
          </a:p>
          <a:p>
            <a:r>
              <a:rPr lang="en-US" dirty="0"/>
              <a:t>To enable others in the scientific community or the public at large to re-assess the validity of our conclusions</a:t>
            </a:r>
          </a:p>
          <a:p>
            <a:r>
              <a:rPr lang="en-US" dirty="0"/>
              <a:t>To bolster the credibility of a theory</a:t>
            </a:r>
          </a:p>
          <a:p>
            <a:r>
              <a:rPr lang="en-US" dirty="0"/>
              <a:t>To allow for theoretical refinement </a:t>
            </a:r>
          </a:p>
        </p:txBody>
      </p:sp>
    </p:spTree>
    <p:extLst>
      <p:ext uri="{BB962C8B-B14F-4D97-AF65-F5344CB8AC3E}">
        <p14:creationId xmlns:p14="http://schemas.microsoft.com/office/powerpoint/2010/main" val="116074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Key elements of a research design</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34</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A set of cases</a:t>
            </a:r>
          </a:p>
          <a:p>
            <a:r>
              <a:rPr lang="en-US" dirty="0"/>
              <a:t>A comparison </a:t>
            </a:r>
          </a:p>
          <a:p>
            <a:r>
              <a:rPr lang="en-US" dirty="0"/>
              <a:t>A way of making inferences (typically about causal effects)</a:t>
            </a:r>
          </a:p>
          <a:p>
            <a:r>
              <a:rPr lang="en-US" dirty="0"/>
              <a:t>A way of measuring our uncertainty around such inferences</a:t>
            </a:r>
          </a:p>
          <a:p>
            <a:r>
              <a:rPr lang="en-US" dirty="0"/>
              <a:t>A rationale (and supporting evidence) why the comparison we make gets at the key relationship we are interested in, and is not contaminated by other factors</a:t>
            </a:r>
          </a:p>
        </p:txBody>
      </p:sp>
    </p:spTree>
    <p:extLst>
      <p:ext uri="{BB962C8B-B14F-4D97-AF65-F5344CB8AC3E}">
        <p14:creationId xmlns:p14="http://schemas.microsoft.com/office/powerpoint/2010/main" val="8639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The importance of “ceteris paribus”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35</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If we want to learn about the effect of X on Y, typically looking at the level of Y among units (countries / cities / individuals) with high vs low levels of X won’t be a valid strategy.</a:t>
            </a:r>
          </a:p>
          <a:p>
            <a:r>
              <a:rPr lang="en-US" dirty="0"/>
              <a:t>That is because social and political variables of interest are typically correlated with many other variables – units with high levels of X (and Y) may in average also have high levels of Z</a:t>
            </a:r>
          </a:p>
          <a:p>
            <a:r>
              <a:rPr lang="en-US" dirty="0"/>
              <a:t>We typically want to argue that a relationship between X and Y holds ”ceteris paribus” or “all other things being equal” – but how can we say that credibly?</a:t>
            </a:r>
          </a:p>
          <a:p>
            <a:endParaRPr lang="en-US" dirty="0"/>
          </a:p>
          <a:p>
            <a:endParaRPr lang="en-US" dirty="0"/>
          </a:p>
          <a:p>
            <a:endParaRPr lang="en-US" dirty="0"/>
          </a:p>
        </p:txBody>
      </p:sp>
    </p:spTree>
    <p:extLst>
      <p:ext uri="{BB962C8B-B14F-4D97-AF65-F5344CB8AC3E}">
        <p14:creationId xmlns:p14="http://schemas.microsoft.com/office/powerpoint/2010/main" val="426373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The key obstacles to “ceteris paribus”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36</a:t>
            </a:fld>
            <a:endParaRPr lang="en-US"/>
          </a:p>
        </p:txBody>
      </p:sp>
      <p:pic>
        <p:nvPicPr>
          <p:cNvPr id="8" name="Picture 7" descr="Diagram&#10;&#10;Description automatically generated">
            <a:extLst>
              <a:ext uri="{FF2B5EF4-FFF2-40B4-BE49-F238E27FC236}">
                <a16:creationId xmlns:a16="http://schemas.microsoft.com/office/drawing/2014/main" id="{BAF6712E-7DC5-7F43-9EBD-3B0712C32CE5}"/>
              </a:ext>
            </a:extLst>
          </p:cNvPr>
          <p:cNvPicPr>
            <a:picLocks noChangeAspect="1"/>
          </p:cNvPicPr>
          <p:nvPr/>
        </p:nvPicPr>
        <p:blipFill>
          <a:blip r:embed="rId2"/>
          <a:stretch>
            <a:fillRect/>
          </a:stretch>
        </p:blipFill>
        <p:spPr>
          <a:xfrm>
            <a:off x="1642608" y="1870075"/>
            <a:ext cx="8906783" cy="4851400"/>
          </a:xfrm>
          <a:prstGeom prst="rect">
            <a:avLst/>
          </a:prstGeom>
        </p:spPr>
      </p:pic>
    </p:spTree>
    <p:extLst>
      <p:ext uri="{BB962C8B-B14F-4D97-AF65-F5344CB8AC3E}">
        <p14:creationId xmlns:p14="http://schemas.microsoft.com/office/powerpoint/2010/main" val="345018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Empirical material</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37</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Case studies</a:t>
            </a:r>
          </a:p>
          <a:p>
            <a:r>
              <a:rPr lang="en-US" dirty="0"/>
              <a:t>Interviews</a:t>
            </a:r>
          </a:p>
          <a:p>
            <a:r>
              <a:rPr lang="en-US" dirty="0"/>
              <a:t>Surveys</a:t>
            </a:r>
          </a:p>
          <a:p>
            <a:r>
              <a:rPr lang="en-US" dirty="0"/>
              <a:t>Big (administrative) data</a:t>
            </a:r>
          </a:p>
          <a:p>
            <a:r>
              <a:rPr lang="en-US" dirty="0"/>
              <a:t>Lab or field experiments</a:t>
            </a:r>
          </a:p>
          <a:p>
            <a:r>
              <a:rPr lang="en-US" dirty="0"/>
              <a:t>Etc.</a:t>
            </a:r>
          </a:p>
          <a:p>
            <a:endParaRPr lang="en-US" dirty="0"/>
          </a:p>
        </p:txBody>
      </p:sp>
    </p:spTree>
    <p:extLst>
      <p:ext uri="{BB962C8B-B14F-4D97-AF65-F5344CB8AC3E}">
        <p14:creationId xmlns:p14="http://schemas.microsoft.com/office/powerpoint/2010/main" val="70375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Empirical strategies to get at “ceteris paribus”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38</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Process tracing</a:t>
            </a:r>
          </a:p>
          <a:p>
            <a:r>
              <a:rPr lang="en-US" dirty="0"/>
              <a:t>Controlled case comparisons</a:t>
            </a:r>
          </a:p>
          <a:p>
            <a:r>
              <a:rPr lang="en-US" dirty="0"/>
              <a:t>Statistical models with controls</a:t>
            </a:r>
          </a:p>
          <a:p>
            <a:r>
              <a:rPr lang="en-US" dirty="0"/>
              <a:t>Quasi-experiments</a:t>
            </a:r>
          </a:p>
          <a:p>
            <a:r>
              <a:rPr lang="en-US" dirty="0"/>
              <a:t>Experiments</a:t>
            </a:r>
          </a:p>
          <a:p>
            <a:endParaRPr lang="en-US" dirty="0"/>
          </a:p>
          <a:p>
            <a:pPr marL="0" indent="0">
              <a:buNone/>
            </a:pPr>
            <a:r>
              <a:rPr lang="en-US" dirty="0"/>
              <a:t>Experiments &amp; quasi-experiments are the most credible strategies to measure causal effects, but they are not always feasible</a:t>
            </a:r>
          </a:p>
          <a:p>
            <a:endParaRPr lang="en-US" dirty="0"/>
          </a:p>
          <a:p>
            <a:endParaRPr lang="en-US" dirty="0"/>
          </a:p>
          <a:p>
            <a:endParaRPr lang="en-US" dirty="0"/>
          </a:p>
        </p:txBody>
      </p:sp>
    </p:spTree>
    <p:extLst>
      <p:ext uri="{BB962C8B-B14F-4D97-AF65-F5344CB8AC3E}">
        <p14:creationId xmlns:p14="http://schemas.microsoft.com/office/powerpoint/2010/main" val="39930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Experiments: The gold standard for causal inference</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39</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endParaRPr lang="en-US" dirty="0"/>
          </a:p>
          <a:p>
            <a:endParaRPr lang="en-US" dirty="0"/>
          </a:p>
          <a:p>
            <a:endParaRPr lang="en-US" dirty="0"/>
          </a:p>
        </p:txBody>
      </p:sp>
      <p:sp>
        <p:nvSpPr>
          <p:cNvPr id="8" name="Content Placeholder 2">
            <a:extLst>
              <a:ext uri="{FF2B5EF4-FFF2-40B4-BE49-F238E27FC236}">
                <a16:creationId xmlns:a16="http://schemas.microsoft.com/office/drawing/2014/main" id="{3334FB33-C1EE-0344-BBDD-997D8E68B7E1}"/>
              </a:ext>
            </a:extLst>
          </p:cNvPr>
          <p:cNvSpPr txBox="1">
            <a:spLocks/>
          </p:cNvSpPr>
          <p:nvPr/>
        </p:nvSpPr>
        <p:spPr>
          <a:xfrm>
            <a:off x="786200" y="1826578"/>
            <a:ext cx="10652241" cy="46656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Experiments (or randomized control trials) randomize an intervention or “treatment” that we want to evaluate</a:t>
            </a:r>
          </a:p>
          <a:p>
            <a:endParaRPr lang="en-US" dirty="0"/>
          </a:p>
          <a:p>
            <a:r>
              <a:rPr lang="en-US" dirty="0"/>
              <a:t>Individuals assigned to different treatments are comparable, because groups were formed through a lottery</a:t>
            </a:r>
          </a:p>
          <a:p>
            <a:endParaRPr lang="en-US" dirty="0"/>
          </a:p>
          <a:p>
            <a:r>
              <a:rPr lang="en-US" dirty="0"/>
              <a:t>Therefore, any difference among the groups after the intervention must be caused by it</a:t>
            </a:r>
          </a:p>
          <a:p>
            <a:endParaRPr lang="en-US" dirty="0"/>
          </a:p>
          <a:p>
            <a:r>
              <a:rPr lang="en-US" dirty="0"/>
              <a:t>Experiments thus ensure there is no confounders and no reverse causality – allowing us to make “ceteris paribus” comparisons</a:t>
            </a:r>
          </a:p>
        </p:txBody>
      </p:sp>
    </p:spTree>
    <p:extLst>
      <p:ext uri="{BB962C8B-B14F-4D97-AF65-F5344CB8AC3E}">
        <p14:creationId xmlns:p14="http://schemas.microsoft.com/office/powerpoint/2010/main" val="16286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Register your attendance</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a:t>
            </a:fld>
            <a:endParaRPr lang="en-US"/>
          </a:p>
        </p:txBody>
      </p:sp>
      <p:pic>
        <p:nvPicPr>
          <p:cNvPr id="8" name="Picture 2" descr="Qwickly Attendance Pro Reviews 2022: Details, Pricing, &amp; Features | G2">
            <a:extLst>
              <a:ext uri="{FF2B5EF4-FFF2-40B4-BE49-F238E27FC236}">
                <a16:creationId xmlns:a16="http://schemas.microsoft.com/office/drawing/2014/main" id="{B20D3B61-F263-E642-9136-FD5E21DC3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38722"/>
            <a:ext cx="7620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83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Experiments: The gold standard for causal inference</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40</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endParaRPr lang="en-US" dirty="0"/>
          </a:p>
          <a:p>
            <a:endParaRPr lang="en-US" dirty="0"/>
          </a:p>
          <a:p>
            <a:endParaRPr lang="en-US" dirty="0"/>
          </a:p>
        </p:txBody>
      </p:sp>
      <p:pic>
        <p:nvPicPr>
          <p:cNvPr id="7" name="Picture 2" descr="Image result for randomized controlled trial">
            <a:extLst>
              <a:ext uri="{FF2B5EF4-FFF2-40B4-BE49-F238E27FC236}">
                <a16:creationId xmlns:a16="http://schemas.microsoft.com/office/drawing/2014/main" id="{C8895661-4021-F148-A581-1FBA3A917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744" y="1828800"/>
            <a:ext cx="8268511"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5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is the research design in Kim’s study?</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41</a:t>
            </a:fld>
            <a:endParaRPr lang="en-US"/>
          </a:p>
        </p:txBody>
      </p:sp>
      <p:sp>
        <p:nvSpPr>
          <p:cNvPr id="9" name="TextBox 8">
            <a:extLst>
              <a:ext uri="{FF2B5EF4-FFF2-40B4-BE49-F238E27FC236}">
                <a16:creationId xmlns:a16="http://schemas.microsoft.com/office/drawing/2014/main" id="{93D7CA6E-AAA6-EB46-9766-98A1B6E29780}"/>
              </a:ext>
            </a:extLst>
          </p:cNvPr>
          <p:cNvSpPr txBox="1"/>
          <p:nvPr/>
        </p:nvSpPr>
        <p:spPr>
          <a:xfrm>
            <a:off x="3048000" y="3244334"/>
            <a:ext cx="6096000" cy="369332"/>
          </a:xfrm>
          <a:prstGeom prst="rect">
            <a:avLst/>
          </a:prstGeom>
          <a:noFill/>
        </p:spPr>
        <p:txBody>
          <a:bodyPr wrap="square">
            <a:spAutoFit/>
          </a:bodyPr>
          <a:lstStyle/>
          <a:p>
            <a:r>
              <a:rPr lang="en-US" dirty="0">
                <a:solidFill>
                  <a:srgbClr val="8C96A5"/>
                </a:solidFill>
                <a:effectLst/>
                <a:latin typeface="Helvetica" pitchFamily="2" charset="0"/>
              </a:rPr>
              <a:t> </a:t>
            </a:r>
          </a:p>
        </p:txBody>
      </p:sp>
      <p:sp>
        <p:nvSpPr>
          <p:cNvPr id="11" name="TextBox 10">
            <a:extLst>
              <a:ext uri="{FF2B5EF4-FFF2-40B4-BE49-F238E27FC236}">
                <a16:creationId xmlns:a16="http://schemas.microsoft.com/office/drawing/2014/main" id="{1B9F6156-C133-0847-8E9F-DDF0D177B69E}"/>
              </a:ext>
            </a:extLst>
          </p:cNvPr>
          <p:cNvSpPr txBox="1"/>
          <p:nvPr/>
        </p:nvSpPr>
        <p:spPr>
          <a:xfrm>
            <a:off x="3048000" y="3244334"/>
            <a:ext cx="6096000" cy="646331"/>
          </a:xfrm>
          <a:prstGeom prst="rect">
            <a:avLst/>
          </a:prstGeom>
          <a:noFill/>
        </p:spPr>
        <p:txBody>
          <a:bodyPr wrap="square">
            <a:spAutoFit/>
          </a:bodyPr>
          <a:lstStyle/>
          <a:p>
            <a:r>
              <a:rPr lang="en-US" dirty="0">
                <a:solidFill>
                  <a:srgbClr val="8C96A5"/>
                </a:solidFill>
                <a:effectLst/>
                <a:latin typeface="Helvetica" pitchFamily="2" charset="0"/>
              </a:rPr>
              <a:t>   </a:t>
            </a:r>
          </a:p>
          <a:p>
            <a:r>
              <a:rPr lang="en-US" dirty="0">
                <a:solidFill>
                  <a:srgbClr val="8C96A5"/>
                </a:solidFill>
                <a:effectLst/>
                <a:latin typeface="Helvetica" pitchFamily="2" charset="0"/>
              </a:rPr>
              <a:t> </a:t>
            </a:r>
          </a:p>
        </p:txBody>
      </p:sp>
      <p:sp>
        <p:nvSpPr>
          <p:cNvPr id="13" name="TextBox 12">
            <a:extLst>
              <a:ext uri="{FF2B5EF4-FFF2-40B4-BE49-F238E27FC236}">
                <a16:creationId xmlns:a16="http://schemas.microsoft.com/office/drawing/2014/main" id="{7B0303E5-86F2-364B-833C-25D62D916B74}"/>
              </a:ext>
            </a:extLst>
          </p:cNvPr>
          <p:cNvSpPr txBox="1"/>
          <p:nvPr/>
        </p:nvSpPr>
        <p:spPr>
          <a:xfrm>
            <a:off x="3048000" y="3244334"/>
            <a:ext cx="6096000" cy="369332"/>
          </a:xfrm>
          <a:prstGeom prst="rect">
            <a:avLst/>
          </a:prstGeom>
          <a:noFill/>
        </p:spPr>
        <p:txBody>
          <a:bodyPr wrap="square">
            <a:spAutoFit/>
          </a:bodyPr>
          <a:lstStyle/>
          <a:p>
            <a:r>
              <a:rPr lang="en-US" dirty="0">
                <a:solidFill>
                  <a:srgbClr val="8C96A5"/>
                </a:solidFill>
                <a:effectLst/>
                <a:latin typeface="Helvetica" pitchFamily="2" charset="0"/>
              </a:rPr>
              <a:t>   </a:t>
            </a:r>
          </a:p>
        </p:txBody>
      </p:sp>
      <p:pic>
        <p:nvPicPr>
          <p:cNvPr id="14" name="Content Placeholder 8" descr="Graphical user interface, text, application&#10;&#10;Description automatically generated">
            <a:extLst>
              <a:ext uri="{FF2B5EF4-FFF2-40B4-BE49-F238E27FC236}">
                <a16:creationId xmlns:a16="http://schemas.microsoft.com/office/drawing/2014/main" id="{8D728DCA-A3A5-934A-A16C-567CB8277E6F}"/>
              </a:ext>
            </a:extLst>
          </p:cNvPr>
          <p:cNvPicPr>
            <a:picLocks noGrp="1" noChangeAspect="1"/>
          </p:cNvPicPr>
          <p:nvPr>
            <p:ph idx="1"/>
          </p:nvPr>
        </p:nvPicPr>
        <p:blipFill>
          <a:blip r:embed="rId2"/>
          <a:stretch>
            <a:fillRect/>
          </a:stretch>
        </p:blipFill>
        <p:spPr>
          <a:xfrm>
            <a:off x="1811482" y="1497085"/>
            <a:ext cx="8569036" cy="5224390"/>
          </a:xfrm>
        </p:spPr>
      </p:pic>
      <p:sp>
        <p:nvSpPr>
          <p:cNvPr id="15" name="Content Placeholder 5">
            <a:extLst>
              <a:ext uri="{FF2B5EF4-FFF2-40B4-BE49-F238E27FC236}">
                <a16:creationId xmlns:a16="http://schemas.microsoft.com/office/drawing/2014/main" id="{19ADFBCC-66F9-2047-B997-E2F98EB5E78E}"/>
              </a:ext>
            </a:extLst>
          </p:cNvPr>
          <p:cNvSpPr txBox="1">
            <a:spLocks/>
          </p:cNvSpPr>
          <p:nvPr/>
        </p:nvSpPr>
        <p:spPr>
          <a:xfrm>
            <a:off x="838200" y="2008765"/>
            <a:ext cx="2743200" cy="402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1511861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is the research design in Kim’s study?</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42</a:t>
            </a:fld>
            <a:endParaRPr lang="en-US"/>
          </a:p>
        </p:txBody>
      </p:sp>
      <p:sp>
        <p:nvSpPr>
          <p:cNvPr id="9" name="TextBox 8">
            <a:extLst>
              <a:ext uri="{FF2B5EF4-FFF2-40B4-BE49-F238E27FC236}">
                <a16:creationId xmlns:a16="http://schemas.microsoft.com/office/drawing/2014/main" id="{93D7CA6E-AAA6-EB46-9766-98A1B6E29780}"/>
              </a:ext>
            </a:extLst>
          </p:cNvPr>
          <p:cNvSpPr txBox="1"/>
          <p:nvPr/>
        </p:nvSpPr>
        <p:spPr>
          <a:xfrm>
            <a:off x="3048000" y="3244334"/>
            <a:ext cx="6096000" cy="369332"/>
          </a:xfrm>
          <a:prstGeom prst="rect">
            <a:avLst/>
          </a:prstGeom>
          <a:noFill/>
        </p:spPr>
        <p:txBody>
          <a:bodyPr wrap="square">
            <a:spAutoFit/>
          </a:bodyPr>
          <a:lstStyle/>
          <a:p>
            <a:r>
              <a:rPr lang="en-US" dirty="0">
                <a:solidFill>
                  <a:srgbClr val="8C96A5"/>
                </a:solidFill>
                <a:effectLst/>
                <a:latin typeface="Helvetica" pitchFamily="2" charset="0"/>
              </a:rPr>
              <a:t> </a:t>
            </a:r>
          </a:p>
        </p:txBody>
      </p:sp>
      <p:sp>
        <p:nvSpPr>
          <p:cNvPr id="11" name="TextBox 10">
            <a:extLst>
              <a:ext uri="{FF2B5EF4-FFF2-40B4-BE49-F238E27FC236}">
                <a16:creationId xmlns:a16="http://schemas.microsoft.com/office/drawing/2014/main" id="{1B9F6156-C133-0847-8E9F-DDF0D177B69E}"/>
              </a:ext>
            </a:extLst>
          </p:cNvPr>
          <p:cNvSpPr txBox="1"/>
          <p:nvPr/>
        </p:nvSpPr>
        <p:spPr>
          <a:xfrm>
            <a:off x="3048000" y="3244334"/>
            <a:ext cx="6096000" cy="646331"/>
          </a:xfrm>
          <a:prstGeom prst="rect">
            <a:avLst/>
          </a:prstGeom>
          <a:noFill/>
        </p:spPr>
        <p:txBody>
          <a:bodyPr wrap="square">
            <a:spAutoFit/>
          </a:bodyPr>
          <a:lstStyle/>
          <a:p>
            <a:r>
              <a:rPr lang="en-US" dirty="0">
                <a:solidFill>
                  <a:srgbClr val="8C96A5"/>
                </a:solidFill>
                <a:effectLst/>
                <a:latin typeface="Helvetica" pitchFamily="2" charset="0"/>
              </a:rPr>
              <a:t>   </a:t>
            </a:r>
          </a:p>
          <a:p>
            <a:r>
              <a:rPr lang="en-US" dirty="0">
                <a:solidFill>
                  <a:srgbClr val="8C96A5"/>
                </a:solidFill>
                <a:effectLst/>
                <a:latin typeface="Helvetica" pitchFamily="2" charset="0"/>
              </a:rPr>
              <a:t> </a:t>
            </a:r>
          </a:p>
        </p:txBody>
      </p:sp>
      <p:sp>
        <p:nvSpPr>
          <p:cNvPr id="13" name="TextBox 12">
            <a:extLst>
              <a:ext uri="{FF2B5EF4-FFF2-40B4-BE49-F238E27FC236}">
                <a16:creationId xmlns:a16="http://schemas.microsoft.com/office/drawing/2014/main" id="{7B0303E5-86F2-364B-833C-25D62D916B74}"/>
              </a:ext>
            </a:extLst>
          </p:cNvPr>
          <p:cNvSpPr txBox="1"/>
          <p:nvPr/>
        </p:nvSpPr>
        <p:spPr>
          <a:xfrm>
            <a:off x="3048000" y="3244334"/>
            <a:ext cx="6096000" cy="369332"/>
          </a:xfrm>
          <a:prstGeom prst="rect">
            <a:avLst/>
          </a:prstGeom>
          <a:noFill/>
        </p:spPr>
        <p:txBody>
          <a:bodyPr wrap="square">
            <a:spAutoFit/>
          </a:bodyPr>
          <a:lstStyle/>
          <a:p>
            <a:r>
              <a:rPr lang="en-US" dirty="0">
                <a:solidFill>
                  <a:srgbClr val="8C96A5"/>
                </a:solidFill>
                <a:effectLst/>
                <a:latin typeface="Helvetica" pitchFamily="2" charset="0"/>
              </a:rPr>
              <a:t>   </a:t>
            </a:r>
          </a:p>
        </p:txBody>
      </p:sp>
      <p:sp>
        <p:nvSpPr>
          <p:cNvPr id="15" name="Content Placeholder 5">
            <a:extLst>
              <a:ext uri="{FF2B5EF4-FFF2-40B4-BE49-F238E27FC236}">
                <a16:creationId xmlns:a16="http://schemas.microsoft.com/office/drawing/2014/main" id="{19ADFBCC-66F9-2047-B997-E2F98EB5E78E}"/>
              </a:ext>
            </a:extLst>
          </p:cNvPr>
          <p:cNvSpPr txBox="1">
            <a:spLocks/>
          </p:cNvSpPr>
          <p:nvPr/>
        </p:nvSpPr>
        <p:spPr>
          <a:xfrm>
            <a:off x="838200" y="2008765"/>
            <a:ext cx="2743200" cy="402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7" name="Content Placeholder 16" descr="Table&#10;&#10;Description automatically generated">
            <a:extLst>
              <a:ext uri="{FF2B5EF4-FFF2-40B4-BE49-F238E27FC236}">
                <a16:creationId xmlns:a16="http://schemas.microsoft.com/office/drawing/2014/main" id="{D3EE0D30-56F5-D54F-B92B-7A4FDA86099C}"/>
              </a:ext>
            </a:extLst>
          </p:cNvPr>
          <p:cNvPicPr>
            <a:picLocks noGrp="1" noChangeAspect="1"/>
          </p:cNvPicPr>
          <p:nvPr>
            <p:ph idx="1"/>
          </p:nvPr>
        </p:nvPicPr>
        <p:blipFill>
          <a:blip r:embed="rId2"/>
          <a:stretch>
            <a:fillRect/>
          </a:stretch>
        </p:blipFill>
        <p:spPr>
          <a:xfrm>
            <a:off x="1242157" y="1886744"/>
            <a:ext cx="10241086" cy="4971256"/>
          </a:xfrm>
        </p:spPr>
      </p:pic>
    </p:spTree>
    <p:extLst>
      <p:ext uri="{BB962C8B-B14F-4D97-AF65-F5344CB8AC3E}">
        <p14:creationId xmlns:p14="http://schemas.microsoft.com/office/powerpoint/2010/main" val="3592168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is the research design in Kim’s study?</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43</a:t>
            </a:fld>
            <a:endParaRPr lang="en-US"/>
          </a:p>
        </p:txBody>
      </p:sp>
      <p:sp>
        <p:nvSpPr>
          <p:cNvPr id="9" name="TextBox 8">
            <a:extLst>
              <a:ext uri="{FF2B5EF4-FFF2-40B4-BE49-F238E27FC236}">
                <a16:creationId xmlns:a16="http://schemas.microsoft.com/office/drawing/2014/main" id="{93D7CA6E-AAA6-EB46-9766-98A1B6E29780}"/>
              </a:ext>
            </a:extLst>
          </p:cNvPr>
          <p:cNvSpPr txBox="1"/>
          <p:nvPr/>
        </p:nvSpPr>
        <p:spPr>
          <a:xfrm>
            <a:off x="3048000" y="3244334"/>
            <a:ext cx="6096000" cy="369332"/>
          </a:xfrm>
          <a:prstGeom prst="rect">
            <a:avLst/>
          </a:prstGeom>
          <a:noFill/>
        </p:spPr>
        <p:txBody>
          <a:bodyPr wrap="square">
            <a:spAutoFit/>
          </a:bodyPr>
          <a:lstStyle/>
          <a:p>
            <a:r>
              <a:rPr lang="en-US" dirty="0">
                <a:solidFill>
                  <a:srgbClr val="8C96A5"/>
                </a:solidFill>
                <a:effectLst/>
                <a:latin typeface="Helvetica" pitchFamily="2" charset="0"/>
              </a:rPr>
              <a:t> </a:t>
            </a:r>
          </a:p>
        </p:txBody>
      </p:sp>
      <p:sp>
        <p:nvSpPr>
          <p:cNvPr id="11" name="TextBox 10">
            <a:extLst>
              <a:ext uri="{FF2B5EF4-FFF2-40B4-BE49-F238E27FC236}">
                <a16:creationId xmlns:a16="http://schemas.microsoft.com/office/drawing/2014/main" id="{1B9F6156-C133-0847-8E9F-DDF0D177B69E}"/>
              </a:ext>
            </a:extLst>
          </p:cNvPr>
          <p:cNvSpPr txBox="1"/>
          <p:nvPr/>
        </p:nvSpPr>
        <p:spPr>
          <a:xfrm>
            <a:off x="3048000" y="3244334"/>
            <a:ext cx="6096000" cy="646331"/>
          </a:xfrm>
          <a:prstGeom prst="rect">
            <a:avLst/>
          </a:prstGeom>
          <a:noFill/>
        </p:spPr>
        <p:txBody>
          <a:bodyPr wrap="square">
            <a:spAutoFit/>
          </a:bodyPr>
          <a:lstStyle/>
          <a:p>
            <a:r>
              <a:rPr lang="en-US" dirty="0">
                <a:solidFill>
                  <a:srgbClr val="8C96A5"/>
                </a:solidFill>
                <a:effectLst/>
                <a:latin typeface="Helvetica" pitchFamily="2" charset="0"/>
              </a:rPr>
              <a:t>   </a:t>
            </a:r>
          </a:p>
          <a:p>
            <a:r>
              <a:rPr lang="en-US" dirty="0">
                <a:solidFill>
                  <a:srgbClr val="8C96A5"/>
                </a:solidFill>
                <a:effectLst/>
                <a:latin typeface="Helvetica" pitchFamily="2" charset="0"/>
              </a:rPr>
              <a:t> </a:t>
            </a:r>
          </a:p>
        </p:txBody>
      </p:sp>
      <p:sp>
        <p:nvSpPr>
          <p:cNvPr id="13" name="TextBox 12">
            <a:extLst>
              <a:ext uri="{FF2B5EF4-FFF2-40B4-BE49-F238E27FC236}">
                <a16:creationId xmlns:a16="http://schemas.microsoft.com/office/drawing/2014/main" id="{7B0303E5-86F2-364B-833C-25D62D916B74}"/>
              </a:ext>
            </a:extLst>
          </p:cNvPr>
          <p:cNvSpPr txBox="1"/>
          <p:nvPr/>
        </p:nvSpPr>
        <p:spPr>
          <a:xfrm>
            <a:off x="3048000" y="3244334"/>
            <a:ext cx="6096000" cy="369332"/>
          </a:xfrm>
          <a:prstGeom prst="rect">
            <a:avLst/>
          </a:prstGeom>
          <a:noFill/>
        </p:spPr>
        <p:txBody>
          <a:bodyPr wrap="square">
            <a:spAutoFit/>
          </a:bodyPr>
          <a:lstStyle/>
          <a:p>
            <a:r>
              <a:rPr lang="en-US" dirty="0">
                <a:solidFill>
                  <a:srgbClr val="8C96A5"/>
                </a:solidFill>
                <a:effectLst/>
                <a:latin typeface="Helvetica" pitchFamily="2" charset="0"/>
              </a:rPr>
              <a:t>   </a:t>
            </a:r>
          </a:p>
        </p:txBody>
      </p:sp>
      <p:sp>
        <p:nvSpPr>
          <p:cNvPr id="15" name="Content Placeholder 5">
            <a:extLst>
              <a:ext uri="{FF2B5EF4-FFF2-40B4-BE49-F238E27FC236}">
                <a16:creationId xmlns:a16="http://schemas.microsoft.com/office/drawing/2014/main" id="{19ADFBCC-66F9-2047-B997-E2F98EB5E78E}"/>
              </a:ext>
            </a:extLst>
          </p:cNvPr>
          <p:cNvSpPr txBox="1">
            <a:spLocks/>
          </p:cNvSpPr>
          <p:nvPr/>
        </p:nvSpPr>
        <p:spPr>
          <a:xfrm>
            <a:off x="838200" y="2008765"/>
            <a:ext cx="2743200" cy="402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8" name="Content Placeholder 7" descr="Table&#10;&#10;Description automatically generated">
            <a:extLst>
              <a:ext uri="{FF2B5EF4-FFF2-40B4-BE49-F238E27FC236}">
                <a16:creationId xmlns:a16="http://schemas.microsoft.com/office/drawing/2014/main" id="{7525A6A7-ED4D-174F-8873-01D73826FF29}"/>
              </a:ext>
            </a:extLst>
          </p:cNvPr>
          <p:cNvPicPr>
            <a:picLocks noGrp="1" noChangeAspect="1"/>
          </p:cNvPicPr>
          <p:nvPr>
            <p:ph idx="1"/>
          </p:nvPr>
        </p:nvPicPr>
        <p:blipFill>
          <a:blip r:embed="rId2"/>
          <a:stretch>
            <a:fillRect/>
          </a:stretch>
        </p:blipFill>
        <p:spPr>
          <a:xfrm>
            <a:off x="2015836" y="1507541"/>
            <a:ext cx="8160327" cy="5350459"/>
          </a:xfrm>
        </p:spPr>
      </p:pic>
    </p:spTree>
    <p:extLst>
      <p:ext uri="{BB962C8B-B14F-4D97-AF65-F5344CB8AC3E}">
        <p14:creationId xmlns:p14="http://schemas.microsoft.com/office/powerpoint/2010/main" val="89371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41FD-8A9C-3045-84C3-0E1A4780230F}"/>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129A45B8-242F-124C-9E8F-4AC218A034D8}"/>
              </a:ext>
            </a:extLst>
          </p:cNvPr>
          <p:cNvSpPr>
            <a:spLocks noGrp="1"/>
          </p:cNvSpPr>
          <p:nvPr>
            <p:ph idx="1"/>
          </p:nvPr>
        </p:nvSpPr>
        <p:spPr>
          <a:xfrm>
            <a:off x="838199" y="1825624"/>
            <a:ext cx="10868891" cy="4530725"/>
          </a:xfrm>
        </p:spPr>
        <p:txBody>
          <a:bodyPr>
            <a:normAutofit lnSpcReduction="10000"/>
          </a:bodyPr>
          <a:lstStyle/>
          <a:p>
            <a:r>
              <a:rPr lang="en-US" dirty="0">
                <a:solidFill>
                  <a:schemeClr val="bg1">
                    <a:lumMod val="75000"/>
                  </a:schemeClr>
                </a:solidFill>
              </a:rPr>
              <a:t>Housekeeping</a:t>
            </a:r>
          </a:p>
          <a:p>
            <a:endParaRPr lang="en-US" dirty="0">
              <a:solidFill>
                <a:schemeClr val="bg1">
                  <a:lumMod val="75000"/>
                </a:schemeClr>
              </a:solidFill>
            </a:endParaRPr>
          </a:p>
          <a:p>
            <a:r>
              <a:rPr lang="en-US" dirty="0">
                <a:solidFill>
                  <a:schemeClr val="bg1">
                    <a:lumMod val="75000"/>
                  </a:schemeClr>
                </a:solidFill>
              </a:rPr>
              <a:t>Quiz</a:t>
            </a:r>
          </a:p>
          <a:p>
            <a:endParaRPr lang="en-US" dirty="0">
              <a:solidFill>
                <a:schemeClr val="bg1">
                  <a:lumMod val="75000"/>
                </a:schemeClr>
              </a:solidFill>
            </a:endParaRPr>
          </a:p>
          <a:p>
            <a:r>
              <a:rPr lang="en-US" dirty="0">
                <a:solidFill>
                  <a:schemeClr val="bg1">
                    <a:lumMod val="75000"/>
                  </a:schemeClr>
                </a:solidFill>
              </a:rPr>
              <a:t>Lecture &amp; exercises:</a:t>
            </a:r>
          </a:p>
          <a:p>
            <a:pPr lvl="1"/>
            <a:r>
              <a:rPr lang="en-US" dirty="0">
                <a:solidFill>
                  <a:schemeClr val="bg1">
                    <a:lumMod val="75000"/>
                  </a:schemeClr>
                </a:solidFill>
              </a:rPr>
              <a:t>What is comparative politics?</a:t>
            </a:r>
          </a:p>
          <a:p>
            <a:pPr lvl="1"/>
            <a:r>
              <a:rPr lang="en-US" dirty="0">
                <a:solidFill>
                  <a:schemeClr val="bg1">
                    <a:lumMod val="75000"/>
                  </a:schemeClr>
                </a:solidFill>
              </a:rPr>
              <a:t>Why is comparative politics useful?</a:t>
            </a:r>
          </a:p>
          <a:p>
            <a:pPr lvl="1"/>
            <a:r>
              <a:rPr lang="en-US" dirty="0">
                <a:solidFill>
                  <a:schemeClr val="bg1">
                    <a:lumMod val="75000"/>
                  </a:schemeClr>
                </a:solidFill>
              </a:rPr>
              <a:t>How do we learn in comparative politics?</a:t>
            </a:r>
          </a:p>
          <a:p>
            <a:pPr marL="0" indent="0">
              <a:buNone/>
            </a:pPr>
            <a:endParaRPr lang="en-US" dirty="0"/>
          </a:p>
          <a:p>
            <a:r>
              <a:rPr lang="en-US" dirty="0"/>
              <a:t>Workshop: How to read a political science article</a:t>
            </a:r>
          </a:p>
          <a:p>
            <a:endParaRPr lang="en-US" dirty="0"/>
          </a:p>
          <a:p>
            <a:endParaRPr lang="en-US" dirty="0"/>
          </a:p>
        </p:txBody>
      </p:sp>
      <p:sp>
        <p:nvSpPr>
          <p:cNvPr id="4" name="Footer Placeholder 3">
            <a:extLst>
              <a:ext uri="{FF2B5EF4-FFF2-40B4-BE49-F238E27FC236}">
                <a16:creationId xmlns:a16="http://schemas.microsoft.com/office/drawing/2014/main" id="{58155729-F7A7-6F4F-A3DE-4F68C9B0A151}"/>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422343F4-D08D-F242-A9BD-91BC710718C8}"/>
              </a:ext>
            </a:extLst>
          </p:cNvPr>
          <p:cNvSpPr>
            <a:spLocks noGrp="1"/>
          </p:cNvSpPr>
          <p:nvPr>
            <p:ph type="sldNum" sz="quarter" idx="12"/>
          </p:nvPr>
        </p:nvSpPr>
        <p:spPr/>
        <p:txBody>
          <a:bodyPr/>
          <a:lstStyle/>
          <a:p>
            <a:fld id="{ABD85100-2F67-2442-8434-22BFD744C08B}" type="slidenum">
              <a:rPr lang="en-US" smtClean="0"/>
              <a:t>44</a:t>
            </a:fld>
            <a:endParaRPr lang="en-US"/>
          </a:p>
        </p:txBody>
      </p:sp>
    </p:spTree>
    <p:extLst>
      <p:ext uri="{BB962C8B-B14F-4D97-AF65-F5344CB8AC3E}">
        <p14:creationId xmlns:p14="http://schemas.microsoft.com/office/powerpoint/2010/main" val="327905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to read an academic (CP) paper</a:t>
            </a:r>
            <a:br>
              <a:rPr lang="en-US" b="1" dirty="0"/>
            </a:br>
            <a:r>
              <a:rPr lang="en-US" b="1" dirty="0"/>
              <a:t>Why this workshop?</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45</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In this course (and probably in others) you will have to read multiple academic papers</a:t>
            </a:r>
          </a:p>
          <a:p>
            <a:r>
              <a:rPr lang="en-US" dirty="0"/>
              <a:t>Your research papers for this course should approximate, in some dimensions, an academic paper</a:t>
            </a:r>
          </a:p>
          <a:p>
            <a:r>
              <a:rPr lang="en-US" dirty="0"/>
              <a:t>Reading academic papers effectively is a key skill to build in college</a:t>
            </a:r>
          </a:p>
          <a:p>
            <a:r>
              <a:rPr lang="en-US" dirty="0"/>
              <a:t>Getting better at reading academic papers is a great way to build your ability to process large amounts of (often technical) information, which is something you’ll often do in careers beyond research too – e.g., in government, law, journalism, consulting, tech, etc.</a:t>
            </a:r>
          </a:p>
        </p:txBody>
      </p:sp>
    </p:spTree>
    <p:extLst>
      <p:ext uri="{BB962C8B-B14F-4D97-AF65-F5344CB8AC3E}">
        <p14:creationId xmlns:p14="http://schemas.microsoft.com/office/powerpoint/2010/main" val="17326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to read an academic (CP) paper</a:t>
            </a:r>
            <a:br>
              <a:rPr lang="en-US" b="1" dirty="0"/>
            </a:br>
            <a:r>
              <a:rPr lang="en-US" b="1" dirty="0"/>
              <a:t>What we will do in this workshop</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46</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a:bodyPr>
          <a:lstStyle/>
          <a:p>
            <a:r>
              <a:rPr lang="en-US" dirty="0"/>
              <a:t>We will discuss what academic papers are and what that implies for how to approach them as readers</a:t>
            </a:r>
          </a:p>
          <a:p>
            <a:endParaRPr lang="en-US" dirty="0"/>
          </a:p>
          <a:p>
            <a:r>
              <a:rPr lang="en-US" dirty="0"/>
              <a:t>We will examine the core structure of most academic papers, and how to leverage it for effective reading</a:t>
            </a:r>
          </a:p>
          <a:p>
            <a:endParaRPr lang="en-US" dirty="0"/>
          </a:p>
          <a:p>
            <a:r>
              <a:rPr lang="en-US" dirty="0"/>
              <a:t>We will do some practice with recent articles published in the AJPS</a:t>
            </a:r>
          </a:p>
        </p:txBody>
      </p:sp>
    </p:spTree>
    <p:extLst>
      <p:ext uri="{BB962C8B-B14F-4D97-AF65-F5344CB8AC3E}">
        <p14:creationId xmlns:p14="http://schemas.microsoft.com/office/powerpoint/2010/main" val="28334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to read an academic (CP) paper</a:t>
            </a:r>
            <a:br>
              <a:rPr lang="en-US" b="1" dirty="0"/>
            </a:br>
            <a:r>
              <a:rPr lang="en-US" b="1" dirty="0"/>
              <a:t>What is an academic paper?</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47</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fontScale="85000" lnSpcReduction="20000"/>
          </a:bodyPr>
          <a:lstStyle/>
          <a:p>
            <a:r>
              <a:rPr lang="en-US" dirty="0"/>
              <a:t>They may seem obscure pieces of academic knowledge, but they sometimes shape policy debates, government programs</a:t>
            </a:r>
          </a:p>
          <a:p>
            <a:pPr lvl="1"/>
            <a:r>
              <a:rPr lang="en-US" dirty="0"/>
              <a:t>Key implication: it is critical to understand what they claim, how they support those claims, and in what ways the evidence may be weak</a:t>
            </a:r>
          </a:p>
          <a:p>
            <a:endParaRPr lang="en-US" dirty="0"/>
          </a:p>
          <a:p>
            <a:r>
              <a:rPr lang="en-US" dirty="0"/>
              <a:t>They present cutting-edge research on a very specific question, sometimes leveraging advanced research methods</a:t>
            </a:r>
          </a:p>
          <a:p>
            <a:pPr lvl="1"/>
            <a:r>
              <a:rPr lang="en-US" dirty="0"/>
              <a:t>Key implication: they often have a lot of technical details, jargon, often formulas</a:t>
            </a:r>
          </a:p>
          <a:p>
            <a:endParaRPr lang="en-US" dirty="0"/>
          </a:p>
          <a:p>
            <a:r>
              <a:rPr lang="en-US" dirty="0"/>
              <a:t>They are written as a defense of a theoretical and/or empirical claim; authors try to close the door to critiques</a:t>
            </a:r>
          </a:p>
          <a:p>
            <a:pPr lvl="1"/>
            <a:r>
              <a:rPr lang="en-US" dirty="0"/>
              <a:t>Key implication: they follow a common structure and have plenty of signposts to help the reader</a:t>
            </a:r>
          </a:p>
        </p:txBody>
      </p:sp>
    </p:spTree>
    <p:extLst>
      <p:ext uri="{BB962C8B-B14F-4D97-AF65-F5344CB8AC3E}">
        <p14:creationId xmlns:p14="http://schemas.microsoft.com/office/powerpoint/2010/main" val="38884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to read an academic (CP) paper</a:t>
            </a:r>
            <a:br>
              <a:rPr lang="en-US" b="1" dirty="0"/>
            </a:br>
            <a:r>
              <a:rPr lang="en-US" b="1" dirty="0"/>
              <a:t>How are academic papers structured?</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48</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a:xfrm>
            <a:off x="838200" y="2147455"/>
            <a:ext cx="10515600" cy="4029508"/>
          </a:xfrm>
        </p:spPr>
        <p:txBody>
          <a:bodyPr>
            <a:normAutofit lnSpcReduction="10000"/>
          </a:bodyPr>
          <a:lstStyle/>
          <a:p>
            <a:r>
              <a:rPr lang="en-US" dirty="0"/>
              <a:t>Abstract – short summary</a:t>
            </a:r>
          </a:p>
          <a:p>
            <a:r>
              <a:rPr lang="en-US" dirty="0"/>
              <a:t>Introduction – longer summary, more details</a:t>
            </a:r>
          </a:p>
          <a:p>
            <a:r>
              <a:rPr lang="en-US" dirty="0"/>
              <a:t>Theory (including hypotheses, the predictions the authors seek to test)</a:t>
            </a:r>
          </a:p>
          <a:p>
            <a:r>
              <a:rPr lang="en-US" dirty="0"/>
              <a:t>Research design or methods (i.e., what data the authors use and how they analyze it to test their hypotheses)</a:t>
            </a:r>
          </a:p>
          <a:p>
            <a:r>
              <a:rPr lang="en-US" dirty="0"/>
              <a:t>Results (typically three sets of results, in order of importance: 1) main results, 2) mechanisms, 3) robustness checks)</a:t>
            </a:r>
          </a:p>
          <a:p>
            <a:r>
              <a:rPr lang="en-US" dirty="0"/>
              <a:t>Conclusion – summary, implications, gaps for future research</a:t>
            </a:r>
          </a:p>
          <a:p>
            <a:endParaRPr lang="en-US" dirty="0"/>
          </a:p>
        </p:txBody>
      </p:sp>
    </p:spTree>
    <p:extLst>
      <p:ext uri="{BB962C8B-B14F-4D97-AF65-F5344CB8AC3E}">
        <p14:creationId xmlns:p14="http://schemas.microsoft.com/office/powerpoint/2010/main" val="87313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to read an academic (CP) paper</a:t>
            </a:r>
            <a:br>
              <a:rPr lang="en-US" b="1" dirty="0"/>
            </a:br>
            <a:r>
              <a:rPr lang="en-US" b="1" dirty="0"/>
              <a:t>How are academic papers structured?</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49</a:t>
            </a:fld>
            <a:endParaRPr lang="en-US"/>
          </a:p>
        </p:txBody>
      </p:sp>
      <p:sp>
        <p:nvSpPr>
          <p:cNvPr id="7" name="Content Placeholder 6">
            <a:extLst>
              <a:ext uri="{FF2B5EF4-FFF2-40B4-BE49-F238E27FC236}">
                <a16:creationId xmlns:a16="http://schemas.microsoft.com/office/drawing/2014/main" id="{A4D28E23-7B35-0445-B96D-8DC4C9614DF0}"/>
              </a:ext>
            </a:extLst>
          </p:cNvPr>
          <p:cNvSpPr>
            <a:spLocks noGrp="1"/>
          </p:cNvSpPr>
          <p:nvPr>
            <p:ph idx="1"/>
          </p:nvPr>
        </p:nvSpPr>
        <p:spPr>
          <a:xfrm>
            <a:off x="838200" y="1825625"/>
            <a:ext cx="4246418" cy="4351338"/>
          </a:xfrm>
        </p:spPr>
        <p:txBody>
          <a:bodyPr>
            <a:normAutofit lnSpcReduction="10000"/>
          </a:bodyPr>
          <a:lstStyle/>
          <a:p>
            <a:r>
              <a:rPr lang="en-US" dirty="0"/>
              <a:t>Unlike a novel or a newspaper article, academic papers have a structure that tells us from the get go what the key take-aways are</a:t>
            </a:r>
          </a:p>
          <a:p>
            <a:endParaRPr lang="en-US" dirty="0"/>
          </a:p>
          <a:p>
            <a:r>
              <a:rPr lang="en-US" dirty="0"/>
              <a:t>Academic papers are structured in layers, like an onion, making it easier for the reader to digest </a:t>
            </a:r>
          </a:p>
        </p:txBody>
      </p:sp>
      <p:pic>
        <p:nvPicPr>
          <p:cNvPr id="8" name="Picture 7">
            <a:extLst>
              <a:ext uri="{FF2B5EF4-FFF2-40B4-BE49-F238E27FC236}">
                <a16:creationId xmlns:a16="http://schemas.microsoft.com/office/drawing/2014/main" id="{B2BCF647-1380-734D-A702-1313B43BC6F0}"/>
              </a:ext>
            </a:extLst>
          </p:cNvPr>
          <p:cNvPicPr>
            <a:picLocks noChangeAspect="1"/>
          </p:cNvPicPr>
          <p:nvPr/>
        </p:nvPicPr>
        <p:blipFill rotWithShape="1">
          <a:blip r:embed="rId2"/>
          <a:srcRect l="9766" r="-1" b="-1"/>
          <a:stretch/>
        </p:blipFill>
        <p:spPr>
          <a:xfrm>
            <a:off x="5206696" y="1690688"/>
            <a:ext cx="6985304" cy="5167312"/>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334507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Quiz grade policy</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5</a:t>
            </a:fld>
            <a:endParaRPr lang="en-US"/>
          </a:p>
        </p:txBody>
      </p:sp>
      <p:sp>
        <p:nvSpPr>
          <p:cNvPr id="6" name="Content Placeholder 2">
            <a:extLst>
              <a:ext uri="{FF2B5EF4-FFF2-40B4-BE49-F238E27FC236}">
                <a16:creationId xmlns:a16="http://schemas.microsoft.com/office/drawing/2014/main" id="{0C1EBD3A-49D5-5E4F-B53F-E25F0A79DA49}"/>
              </a:ext>
            </a:extLst>
          </p:cNvPr>
          <p:cNvSpPr>
            <a:spLocks noGrp="1"/>
          </p:cNvSpPr>
          <p:nvPr>
            <p:ph idx="1"/>
          </p:nvPr>
        </p:nvSpPr>
        <p:spPr>
          <a:xfrm>
            <a:off x="838200" y="1825625"/>
            <a:ext cx="10515600" cy="4351338"/>
          </a:xfrm>
        </p:spPr>
        <p:txBody>
          <a:bodyPr/>
          <a:lstStyle/>
          <a:p>
            <a:r>
              <a:rPr lang="en-US" dirty="0"/>
              <a:t>At the end of the semester, and before computing your final overall grade for the course, I will drop your lowest quiz score.</a:t>
            </a:r>
          </a:p>
          <a:p>
            <a:endParaRPr lang="en-US" dirty="0"/>
          </a:p>
          <a:p>
            <a:r>
              <a:rPr lang="en-US" dirty="0"/>
              <a:t>If you miss more than one quiz, then you will get a 0 that will count toward your final quiz grade</a:t>
            </a:r>
          </a:p>
          <a:p>
            <a:endParaRPr lang="en-US" dirty="0"/>
          </a:p>
          <a:p>
            <a:r>
              <a:rPr lang="en-US" dirty="0"/>
              <a:t>Still, every individual quiz is worth less than 1.5% of your grade</a:t>
            </a:r>
          </a:p>
        </p:txBody>
      </p:sp>
    </p:spTree>
    <p:extLst>
      <p:ext uri="{BB962C8B-B14F-4D97-AF65-F5344CB8AC3E}">
        <p14:creationId xmlns:p14="http://schemas.microsoft.com/office/powerpoint/2010/main" val="2856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to read an academic (CP) paper</a:t>
            </a:r>
            <a:br>
              <a:rPr lang="en-US" b="1" dirty="0"/>
            </a:br>
            <a:r>
              <a:rPr lang="en-US" b="1" dirty="0"/>
              <a:t>Take-away tools for reading papers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50</a:t>
            </a:fld>
            <a:endParaRPr lang="en-US"/>
          </a:p>
        </p:txBody>
      </p:sp>
      <p:sp>
        <p:nvSpPr>
          <p:cNvPr id="8" name="Content Placeholder 8">
            <a:extLst>
              <a:ext uri="{FF2B5EF4-FFF2-40B4-BE49-F238E27FC236}">
                <a16:creationId xmlns:a16="http://schemas.microsoft.com/office/drawing/2014/main" id="{5D01A2DD-0D57-1C48-AD9A-ACC038888257}"/>
              </a:ext>
            </a:extLst>
          </p:cNvPr>
          <p:cNvSpPr>
            <a:spLocks noGrp="1"/>
          </p:cNvSpPr>
          <p:nvPr>
            <p:ph idx="1"/>
          </p:nvPr>
        </p:nvSpPr>
        <p:spPr>
          <a:xfrm>
            <a:off x="838200" y="1825625"/>
            <a:ext cx="10744200" cy="4667250"/>
          </a:xfrm>
        </p:spPr>
        <p:txBody>
          <a:bodyPr>
            <a:normAutofit fontScale="85000" lnSpcReduction="20000"/>
          </a:bodyPr>
          <a:lstStyle/>
          <a:p>
            <a:r>
              <a:rPr lang="en-US" dirty="0"/>
              <a:t>Don’t be intimidated or discouraged</a:t>
            </a:r>
          </a:p>
          <a:p>
            <a:r>
              <a:rPr lang="en-US" dirty="0"/>
              <a:t>Exploit the core structure to your advantage</a:t>
            </a:r>
          </a:p>
          <a:p>
            <a:r>
              <a:rPr lang="en-US" dirty="0"/>
              <a:t>Do not pay equal attention to all parts in the paper</a:t>
            </a:r>
          </a:p>
          <a:p>
            <a:pPr lvl="1"/>
            <a:r>
              <a:rPr lang="en-US" dirty="0"/>
              <a:t>Put more energy in understanding the introduction, the theory, and the main results</a:t>
            </a:r>
          </a:p>
          <a:p>
            <a:r>
              <a:rPr lang="en-US" dirty="0"/>
              <a:t>Do not read linearly.</a:t>
            </a:r>
          </a:p>
          <a:p>
            <a:pPr lvl="1"/>
            <a:r>
              <a:rPr lang="en-US" dirty="0"/>
              <a:t>It is a good idea to first read the abstract and intro, then skim the rest of the paper, then go deeper into most important sections.</a:t>
            </a:r>
          </a:p>
          <a:p>
            <a:pPr lvl="1"/>
            <a:r>
              <a:rPr lang="en-US" dirty="0"/>
              <a:t>If you don’t understand something, go back to the bigger picture in the introduction or at the beginning of the section you are at.</a:t>
            </a:r>
          </a:p>
          <a:p>
            <a:r>
              <a:rPr lang="en-US" dirty="0"/>
              <a:t>Make sure you understand the (main) graphs and tables, where a lot of the message is condensed</a:t>
            </a:r>
          </a:p>
          <a:p>
            <a:pPr lvl="1"/>
            <a:r>
              <a:rPr lang="en-US" dirty="0"/>
              <a:t>Being able to narrate what the plots and tables show is a good test of whether you understand the paper</a:t>
            </a:r>
          </a:p>
          <a:p>
            <a:r>
              <a:rPr lang="en-US" dirty="0"/>
              <a:t>Leverage topic sentences</a:t>
            </a:r>
          </a:p>
          <a:p>
            <a:r>
              <a:rPr lang="en-US" dirty="0"/>
              <a:t>Learn to be comfortable with not understanding 100% of the paper</a:t>
            </a:r>
          </a:p>
        </p:txBody>
      </p:sp>
    </p:spTree>
    <p:extLst>
      <p:ext uri="{BB962C8B-B14F-4D97-AF65-F5344CB8AC3E}">
        <p14:creationId xmlns:p14="http://schemas.microsoft.com/office/powerpoint/2010/main" val="67929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to read an academic (CP) paper</a:t>
            </a:r>
            <a:br>
              <a:rPr lang="en-US" b="1" dirty="0"/>
            </a:br>
            <a:r>
              <a:rPr lang="en-US" b="1" dirty="0"/>
              <a:t>Key questions to ask of an academic paper</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51</a:t>
            </a:fld>
            <a:endParaRPr lang="en-US"/>
          </a:p>
        </p:txBody>
      </p:sp>
      <p:sp>
        <p:nvSpPr>
          <p:cNvPr id="8" name="Content Placeholder 8">
            <a:extLst>
              <a:ext uri="{FF2B5EF4-FFF2-40B4-BE49-F238E27FC236}">
                <a16:creationId xmlns:a16="http://schemas.microsoft.com/office/drawing/2014/main" id="{5D01A2DD-0D57-1C48-AD9A-ACC038888257}"/>
              </a:ext>
            </a:extLst>
          </p:cNvPr>
          <p:cNvSpPr>
            <a:spLocks noGrp="1"/>
          </p:cNvSpPr>
          <p:nvPr>
            <p:ph idx="1"/>
          </p:nvPr>
        </p:nvSpPr>
        <p:spPr>
          <a:xfrm>
            <a:off x="838200" y="1825625"/>
            <a:ext cx="10744200" cy="4667250"/>
          </a:xfrm>
        </p:spPr>
        <p:txBody>
          <a:bodyPr>
            <a:normAutofit fontScale="92500" lnSpcReduction="10000"/>
          </a:bodyPr>
          <a:lstStyle/>
          <a:p>
            <a:r>
              <a:rPr lang="en-US" dirty="0"/>
              <a:t>What is the author’s argument or thesis?</a:t>
            </a:r>
          </a:p>
          <a:p>
            <a:r>
              <a:rPr lang="en-US" dirty="0"/>
              <a:t>Who or what is the author arguing against?</a:t>
            </a:r>
          </a:p>
          <a:p>
            <a:r>
              <a:rPr lang="en-US" dirty="0"/>
              <a:t>What’s at stake?</a:t>
            </a:r>
          </a:p>
          <a:p>
            <a:r>
              <a:rPr lang="en-US" dirty="0"/>
              <a:t>What evidence does the author present in support of their thesis? What is the research design? What are the cases? Are those relevant?</a:t>
            </a:r>
          </a:p>
          <a:p>
            <a:r>
              <a:rPr lang="en-US" dirty="0"/>
              <a:t>Is the evidence convincing? Does the author present evidence about the mechanisms behind the main results?</a:t>
            </a:r>
          </a:p>
          <a:p>
            <a:r>
              <a:rPr lang="en-US" dirty="0"/>
              <a:t>Could there be other reasons why we see those results, other than the author’s theory being right? How does the author address those potential concerns?</a:t>
            </a:r>
          </a:p>
          <a:p>
            <a:r>
              <a:rPr lang="en-US" dirty="0"/>
              <a:t>Even if the result show what the author claims they show, are their conclusions / implications reasonable?</a:t>
            </a:r>
          </a:p>
          <a:p>
            <a:endParaRPr lang="en-US" dirty="0"/>
          </a:p>
        </p:txBody>
      </p:sp>
    </p:spTree>
    <p:extLst>
      <p:ext uri="{BB962C8B-B14F-4D97-AF65-F5344CB8AC3E}">
        <p14:creationId xmlns:p14="http://schemas.microsoft.com/office/powerpoint/2010/main" val="238827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Register your attendance</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52</a:t>
            </a:fld>
            <a:endParaRPr lang="en-US"/>
          </a:p>
        </p:txBody>
      </p:sp>
      <p:pic>
        <p:nvPicPr>
          <p:cNvPr id="8" name="Picture 2" descr="Qwickly Attendance Pro Reviews 2022: Details, Pricing, &amp; Features | G2">
            <a:extLst>
              <a:ext uri="{FF2B5EF4-FFF2-40B4-BE49-F238E27FC236}">
                <a16:creationId xmlns:a16="http://schemas.microsoft.com/office/drawing/2014/main" id="{B20D3B61-F263-E642-9136-FD5E21DC3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38722"/>
            <a:ext cx="7620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19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How to read an academic (CP) paper</a:t>
            </a:r>
            <a:br>
              <a:rPr lang="en-US" b="1" dirty="0"/>
            </a:br>
            <a:r>
              <a:rPr lang="en-US" b="1" dirty="0"/>
              <a:t>Taking it all to practice</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53</a:t>
            </a:fld>
            <a:endParaRPr lang="en-US"/>
          </a:p>
        </p:txBody>
      </p:sp>
      <p:sp>
        <p:nvSpPr>
          <p:cNvPr id="8" name="Content Placeholder 8">
            <a:extLst>
              <a:ext uri="{FF2B5EF4-FFF2-40B4-BE49-F238E27FC236}">
                <a16:creationId xmlns:a16="http://schemas.microsoft.com/office/drawing/2014/main" id="{5D01A2DD-0D57-1C48-AD9A-ACC038888257}"/>
              </a:ext>
            </a:extLst>
          </p:cNvPr>
          <p:cNvSpPr>
            <a:spLocks noGrp="1"/>
          </p:cNvSpPr>
          <p:nvPr>
            <p:ph idx="1"/>
          </p:nvPr>
        </p:nvSpPr>
        <p:spPr>
          <a:xfrm>
            <a:off x="838200" y="1825625"/>
            <a:ext cx="10744200" cy="4667250"/>
          </a:xfrm>
        </p:spPr>
        <p:txBody>
          <a:bodyPr>
            <a:normAutofit lnSpcReduction="10000"/>
          </a:bodyPr>
          <a:lstStyle/>
          <a:p>
            <a:r>
              <a:rPr lang="en-US" dirty="0"/>
              <a:t>In groups of 2-5 people</a:t>
            </a:r>
          </a:p>
          <a:p>
            <a:r>
              <a:rPr lang="en-US" dirty="0"/>
              <a:t>Go to </a:t>
            </a:r>
            <a:r>
              <a:rPr lang="en-US" dirty="0">
                <a:hlinkClick r:id="rId2"/>
              </a:rPr>
              <a:t>www.ajps.org</a:t>
            </a:r>
            <a:r>
              <a:rPr lang="en-US" dirty="0"/>
              <a:t> and choose one recent AJPS article that seems interesting to you all – but make sure the article has empirics</a:t>
            </a:r>
          </a:p>
          <a:p>
            <a:r>
              <a:rPr lang="en-US" dirty="0"/>
              <a:t>Think through the following key questions:</a:t>
            </a:r>
          </a:p>
          <a:p>
            <a:pPr lvl="1"/>
            <a:r>
              <a:rPr lang="en-US" dirty="0"/>
              <a:t>What is the author’s key hypothesis?</a:t>
            </a:r>
          </a:p>
          <a:p>
            <a:pPr lvl="1"/>
            <a:r>
              <a:rPr lang="en-US" dirty="0"/>
              <a:t>Is the argument descriptive, predictive, causal, or normative?</a:t>
            </a:r>
          </a:p>
          <a:p>
            <a:pPr lvl="1"/>
            <a:r>
              <a:rPr lang="en-US" dirty="0"/>
              <a:t>In their theory, what are the key variables of interest, and how are they related?</a:t>
            </a:r>
          </a:p>
          <a:p>
            <a:pPr lvl="1"/>
            <a:r>
              <a:rPr lang="en-US" dirty="0"/>
              <a:t>What is the author’s research design?</a:t>
            </a:r>
          </a:p>
          <a:p>
            <a:pPr lvl="1"/>
            <a:r>
              <a:rPr lang="en-US" dirty="0"/>
              <a:t>Do you believe the findings or conclusions of the author are credible? Why?</a:t>
            </a:r>
          </a:p>
          <a:p>
            <a:pPr lvl="1"/>
            <a:r>
              <a:rPr lang="en-US" dirty="0"/>
              <a:t>Do you believe the article’s findings are relevant / useful? Why? </a:t>
            </a:r>
          </a:p>
          <a:p>
            <a:r>
              <a:rPr lang="en-US" dirty="0"/>
              <a:t>Submit your answers at </a:t>
            </a:r>
            <a:r>
              <a:rPr lang="en-US" dirty="0">
                <a:hlinkClick r:id="rId3"/>
              </a:rPr>
              <a:t>www.tinyurl.com/gcp-w1</a:t>
            </a:r>
            <a:r>
              <a:rPr lang="en-US" dirty="0"/>
              <a:t> </a:t>
            </a:r>
          </a:p>
          <a:p>
            <a:endParaRPr lang="en-US" dirty="0"/>
          </a:p>
        </p:txBody>
      </p:sp>
    </p:spTree>
    <p:extLst>
      <p:ext uri="{BB962C8B-B14F-4D97-AF65-F5344CB8AC3E}">
        <p14:creationId xmlns:p14="http://schemas.microsoft.com/office/powerpoint/2010/main" val="409175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41FD-8A9C-3045-84C3-0E1A4780230F}"/>
              </a:ext>
            </a:extLst>
          </p:cNvPr>
          <p:cNvSpPr>
            <a:spLocks noGrp="1"/>
          </p:cNvSpPr>
          <p:nvPr>
            <p:ph type="title"/>
          </p:nvPr>
        </p:nvSpPr>
        <p:spPr/>
        <p:txBody>
          <a:bodyPr/>
          <a:lstStyle/>
          <a:p>
            <a:r>
              <a:rPr lang="en-US" dirty="0"/>
              <a:t>What we covered today</a:t>
            </a:r>
          </a:p>
        </p:txBody>
      </p:sp>
      <p:sp>
        <p:nvSpPr>
          <p:cNvPr id="3" name="Content Placeholder 2">
            <a:extLst>
              <a:ext uri="{FF2B5EF4-FFF2-40B4-BE49-F238E27FC236}">
                <a16:creationId xmlns:a16="http://schemas.microsoft.com/office/drawing/2014/main" id="{129A45B8-242F-124C-9E8F-4AC218A034D8}"/>
              </a:ext>
            </a:extLst>
          </p:cNvPr>
          <p:cNvSpPr>
            <a:spLocks noGrp="1"/>
          </p:cNvSpPr>
          <p:nvPr>
            <p:ph idx="1"/>
          </p:nvPr>
        </p:nvSpPr>
        <p:spPr>
          <a:xfrm>
            <a:off x="838199" y="1825624"/>
            <a:ext cx="10868891" cy="4530725"/>
          </a:xfrm>
        </p:spPr>
        <p:txBody>
          <a:bodyPr>
            <a:normAutofit lnSpcReduction="10000"/>
          </a:bodyPr>
          <a:lstStyle/>
          <a:p>
            <a:r>
              <a:rPr lang="en-US" dirty="0"/>
              <a:t>Housekeeping</a:t>
            </a:r>
          </a:p>
          <a:p>
            <a:endParaRPr lang="en-US" dirty="0"/>
          </a:p>
          <a:p>
            <a:r>
              <a:rPr lang="en-US" dirty="0"/>
              <a:t>Quiz</a:t>
            </a:r>
          </a:p>
          <a:p>
            <a:endParaRPr lang="en-US" dirty="0"/>
          </a:p>
          <a:p>
            <a:r>
              <a:rPr lang="en-US" dirty="0"/>
              <a:t>Lecture &amp; exercises:</a:t>
            </a:r>
          </a:p>
          <a:p>
            <a:pPr lvl="1"/>
            <a:r>
              <a:rPr lang="en-US" dirty="0"/>
              <a:t>What is comparative politics?</a:t>
            </a:r>
          </a:p>
          <a:p>
            <a:pPr lvl="1"/>
            <a:r>
              <a:rPr lang="en-US" dirty="0"/>
              <a:t>Why is comparative politics useful?</a:t>
            </a:r>
          </a:p>
          <a:p>
            <a:pPr lvl="1"/>
            <a:r>
              <a:rPr lang="en-US" dirty="0"/>
              <a:t>How do we learn in comparative politics?</a:t>
            </a:r>
          </a:p>
          <a:p>
            <a:pPr marL="0" indent="0">
              <a:buNone/>
            </a:pPr>
            <a:endParaRPr lang="en-US" dirty="0"/>
          </a:p>
          <a:p>
            <a:r>
              <a:rPr lang="en-US" dirty="0"/>
              <a:t>Workshop: How to read a political science article</a:t>
            </a:r>
          </a:p>
          <a:p>
            <a:endParaRPr lang="en-US" dirty="0"/>
          </a:p>
          <a:p>
            <a:endParaRPr lang="en-US" dirty="0"/>
          </a:p>
        </p:txBody>
      </p:sp>
      <p:sp>
        <p:nvSpPr>
          <p:cNvPr id="4" name="Footer Placeholder 3">
            <a:extLst>
              <a:ext uri="{FF2B5EF4-FFF2-40B4-BE49-F238E27FC236}">
                <a16:creationId xmlns:a16="http://schemas.microsoft.com/office/drawing/2014/main" id="{58155729-F7A7-6F4F-A3DE-4F68C9B0A151}"/>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422343F4-D08D-F242-A9BD-91BC710718C8}"/>
              </a:ext>
            </a:extLst>
          </p:cNvPr>
          <p:cNvSpPr>
            <a:spLocks noGrp="1"/>
          </p:cNvSpPr>
          <p:nvPr>
            <p:ph type="sldNum" sz="quarter" idx="12"/>
          </p:nvPr>
        </p:nvSpPr>
        <p:spPr/>
        <p:txBody>
          <a:bodyPr/>
          <a:lstStyle/>
          <a:p>
            <a:fld id="{ABD85100-2F67-2442-8434-22BFD744C08B}" type="slidenum">
              <a:rPr lang="en-US" smtClean="0"/>
              <a:t>54</a:t>
            </a:fld>
            <a:endParaRPr lang="en-US"/>
          </a:p>
        </p:txBody>
      </p:sp>
    </p:spTree>
    <p:extLst>
      <p:ext uri="{BB962C8B-B14F-4D97-AF65-F5344CB8AC3E}">
        <p14:creationId xmlns:p14="http://schemas.microsoft.com/office/powerpoint/2010/main" val="1935085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solidFill>
                  <a:srgbClr val="00338D"/>
                </a:solidFill>
              </a:rPr>
              <a:t>Next steps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55</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p:txBody>
          <a:bodyPr/>
          <a:lstStyle/>
          <a:p>
            <a:r>
              <a:rPr lang="en-US" dirty="0"/>
              <a:t>Next week we will be discussing the nature, formation, and development of states</a:t>
            </a:r>
          </a:p>
          <a:p>
            <a:pPr lvl="1"/>
            <a:endParaRPr lang="en-US" dirty="0"/>
          </a:p>
          <a:p>
            <a:r>
              <a:rPr lang="en-US" dirty="0"/>
              <a:t>Read and prepare for quiz:</a:t>
            </a:r>
          </a:p>
          <a:p>
            <a:pPr lvl="1"/>
            <a:r>
              <a:rPr lang="en-US" i="1" dirty="0"/>
              <a:t>Comparative politics – </a:t>
            </a:r>
            <a:r>
              <a:rPr lang="en-US" dirty="0" err="1"/>
              <a:t>Chatper</a:t>
            </a:r>
            <a:r>
              <a:rPr lang="en-US" dirty="0"/>
              <a:t> 4</a:t>
            </a:r>
          </a:p>
          <a:p>
            <a:pPr lvl="1"/>
            <a:r>
              <a:rPr lang="en-US" i="1" dirty="0"/>
              <a:t>Foundations of comparative politics </a:t>
            </a:r>
            <a:r>
              <a:rPr lang="en-US" dirty="0"/>
              <a:t>– Chapter 4</a:t>
            </a:r>
            <a:endParaRPr lang="en-US" i="1" dirty="0"/>
          </a:p>
          <a:p>
            <a:endParaRPr lang="en-US" dirty="0"/>
          </a:p>
        </p:txBody>
      </p:sp>
    </p:spTree>
    <p:extLst>
      <p:ext uri="{BB962C8B-B14F-4D97-AF65-F5344CB8AC3E}">
        <p14:creationId xmlns:p14="http://schemas.microsoft.com/office/powerpoint/2010/main" val="1242900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41FD-8A9C-3045-84C3-0E1A4780230F}"/>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129A45B8-242F-124C-9E8F-4AC218A034D8}"/>
              </a:ext>
            </a:extLst>
          </p:cNvPr>
          <p:cNvSpPr>
            <a:spLocks noGrp="1"/>
          </p:cNvSpPr>
          <p:nvPr>
            <p:ph idx="1"/>
          </p:nvPr>
        </p:nvSpPr>
        <p:spPr>
          <a:xfrm>
            <a:off x="838199" y="1825624"/>
            <a:ext cx="10868891" cy="4530725"/>
          </a:xfrm>
        </p:spPr>
        <p:txBody>
          <a:bodyPr>
            <a:normAutofit lnSpcReduction="10000"/>
          </a:bodyPr>
          <a:lstStyle/>
          <a:p>
            <a:r>
              <a:rPr lang="en-US" dirty="0">
                <a:solidFill>
                  <a:schemeClr val="bg1">
                    <a:lumMod val="75000"/>
                  </a:schemeClr>
                </a:solidFill>
              </a:rPr>
              <a:t>Housekeeping</a:t>
            </a:r>
          </a:p>
          <a:p>
            <a:endParaRPr lang="en-US" dirty="0"/>
          </a:p>
          <a:p>
            <a:r>
              <a:rPr lang="en-US" dirty="0"/>
              <a:t>Quiz</a:t>
            </a:r>
          </a:p>
          <a:p>
            <a:endParaRPr lang="en-US" dirty="0"/>
          </a:p>
          <a:p>
            <a:r>
              <a:rPr lang="en-US" dirty="0">
                <a:solidFill>
                  <a:schemeClr val="bg1">
                    <a:lumMod val="75000"/>
                  </a:schemeClr>
                </a:solidFill>
              </a:rPr>
              <a:t>Lecture &amp; exercises:</a:t>
            </a:r>
          </a:p>
          <a:p>
            <a:pPr lvl="1"/>
            <a:r>
              <a:rPr lang="en-US" dirty="0">
                <a:solidFill>
                  <a:schemeClr val="bg1">
                    <a:lumMod val="75000"/>
                  </a:schemeClr>
                </a:solidFill>
              </a:rPr>
              <a:t>What is comparative politics?</a:t>
            </a:r>
          </a:p>
          <a:p>
            <a:pPr lvl="1"/>
            <a:r>
              <a:rPr lang="en-US" dirty="0">
                <a:solidFill>
                  <a:schemeClr val="bg1">
                    <a:lumMod val="75000"/>
                  </a:schemeClr>
                </a:solidFill>
              </a:rPr>
              <a:t>Why is comparative politics useful?</a:t>
            </a:r>
          </a:p>
          <a:p>
            <a:pPr lvl="1"/>
            <a:r>
              <a:rPr lang="en-US" dirty="0">
                <a:solidFill>
                  <a:schemeClr val="bg1">
                    <a:lumMod val="75000"/>
                  </a:schemeClr>
                </a:solidFill>
              </a:rPr>
              <a:t>How do we learn in comparative politics?</a:t>
            </a:r>
          </a:p>
          <a:p>
            <a:pPr marL="0" indent="0">
              <a:buNone/>
            </a:pPr>
            <a:endParaRPr lang="en-US" dirty="0">
              <a:solidFill>
                <a:schemeClr val="bg1">
                  <a:lumMod val="75000"/>
                </a:schemeClr>
              </a:solidFill>
            </a:endParaRPr>
          </a:p>
          <a:p>
            <a:r>
              <a:rPr lang="en-US" dirty="0">
                <a:solidFill>
                  <a:schemeClr val="bg1">
                    <a:lumMod val="75000"/>
                  </a:schemeClr>
                </a:solidFill>
              </a:rPr>
              <a:t>Workshop: How to read a political science article</a:t>
            </a:r>
          </a:p>
          <a:p>
            <a:endParaRPr lang="en-US" dirty="0"/>
          </a:p>
          <a:p>
            <a:endParaRPr lang="en-US" dirty="0"/>
          </a:p>
        </p:txBody>
      </p:sp>
      <p:sp>
        <p:nvSpPr>
          <p:cNvPr id="4" name="Footer Placeholder 3">
            <a:extLst>
              <a:ext uri="{FF2B5EF4-FFF2-40B4-BE49-F238E27FC236}">
                <a16:creationId xmlns:a16="http://schemas.microsoft.com/office/drawing/2014/main" id="{58155729-F7A7-6F4F-A3DE-4F68C9B0A151}"/>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422343F4-D08D-F242-A9BD-91BC710718C8}"/>
              </a:ext>
            </a:extLst>
          </p:cNvPr>
          <p:cNvSpPr>
            <a:spLocks noGrp="1"/>
          </p:cNvSpPr>
          <p:nvPr>
            <p:ph type="sldNum" sz="quarter" idx="12"/>
          </p:nvPr>
        </p:nvSpPr>
        <p:spPr/>
        <p:txBody>
          <a:bodyPr/>
          <a:lstStyle/>
          <a:p>
            <a:fld id="{ABD85100-2F67-2442-8434-22BFD744C08B}" type="slidenum">
              <a:rPr lang="en-US" smtClean="0"/>
              <a:t>6</a:t>
            </a:fld>
            <a:endParaRPr lang="en-US"/>
          </a:p>
        </p:txBody>
      </p:sp>
    </p:spTree>
    <p:extLst>
      <p:ext uri="{BB962C8B-B14F-4D97-AF65-F5344CB8AC3E}">
        <p14:creationId xmlns:p14="http://schemas.microsoft.com/office/powerpoint/2010/main" val="2958360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Quiz</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7</a:t>
            </a:fld>
            <a:endParaRPr lang="en-US"/>
          </a:p>
        </p:txBody>
      </p:sp>
      <p:sp>
        <p:nvSpPr>
          <p:cNvPr id="6" name="Content Placeholder 2">
            <a:extLst>
              <a:ext uri="{FF2B5EF4-FFF2-40B4-BE49-F238E27FC236}">
                <a16:creationId xmlns:a16="http://schemas.microsoft.com/office/drawing/2014/main" id="{8501A14D-DD19-8D4C-8F0A-1E61236BB966}"/>
              </a:ext>
            </a:extLst>
          </p:cNvPr>
          <p:cNvSpPr>
            <a:spLocks noGrp="1"/>
          </p:cNvSpPr>
          <p:nvPr>
            <p:ph idx="1"/>
          </p:nvPr>
        </p:nvSpPr>
        <p:spPr>
          <a:xfrm>
            <a:off x="838199" y="1825624"/>
            <a:ext cx="10868891" cy="4530725"/>
          </a:xfrm>
        </p:spPr>
        <p:txBody>
          <a:bodyPr>
            <a:normAutofit lnSpcReduction="10000"/>
          </a:bodyPr>
          <a:lstStyle/>
          <a:p>
            <a:r>
              <a:rPr lang="en-US" dirty="0"/>
              <a:t>Rules</a:t>
            </a:r>
          </a:p>
          <a:p>
            <a:pPr lvl="1"/>
            <a:r>
              <a:rPr lang="en-US" dirty="0"/>
              <a:t>8 minutes limit (responses automatically saved)</a:t>
            </a:r>
          </a:p>
          <a:p>
            <a:pPr lvl="1"/>
            <a:r>
              <a:rPr lang="en-US" dirty="0" err="1"/>
              <a:t>Respondus</a:t>
            </a:r>
            <a:endParaRPr lang="en-US" dirty="0"/>
          </a:p>
          <a:p>
            <a:pPr lvl="1"/>
            <a:r>
              <a:rPr lang="en-US" dirty="0"/>
              <a:t>No other screens allowed</a:t>
            </a:r>
          </a:p>
          <a:p>
            <a:pPr lvl="1"/>
            <a:r>
              <a:rPr lang="en-US" dirty="0"/>
              <a:t>No communication with others (through any means) allowed</a:t>
            </a:r>
          </a:p>
          <a:p>
            <a:pPr lvl="1"/>
            <a:r>
              <a:rPr lang="en-US" dirty="0"/>
              <a:t>But you CAN check your notes, as long as they are on paper (handwritten or printed) </a:t>
            </a:r>
          </a:p>
          <a:p>
            <a:endParaRPr lang="en-US" dirty="0"/>
          </a:p>
          <a:p>
            <a:r>
              <a:rPr lang="en-US" dirty="0"/>
              <a:t>You can find the quiz on Blackboard, under today’s session</a:t>
            </a:r>
          </a:p>
          <a:p>
            <a:endParaRPr lang="en-US" dirty="0"/>
          </a:p>
          <a:p>
            <a:r>
              <a:rPr lang="en-US" dirty="0"/>
              <a:t>Access code: 168104</a:t>
            </a:r>
          </a:p>
        </p:txBody>
      </p:sp>
    </p:spTree>
    <p:extLst>
      <p:ext uri="{BB962C8B-B14F-4D97-AF65-F5344CB8AC3E}">
        <p14:creationId xmlns:p14="http://schemas.microsoft.com/office/powerpoint/2010/main" val="186638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41FD-8A9C-3045-84C3-0E1A4780230F}"/>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129A45B8-242F-124C-9E8F-4AC218A034D8}"/>
              </a:ext>
            </a:extLst>
          </p:cNvPr>
          <p:cNvSpPr>
            <a:spLocks noGrp="1"/>
          </p:cNvSpPr>
          <p:nvPr>
            <p:ph idx="1"/>
          </p:nvPr>
        </p:nvSpPr>
        <p:spPr>
          <a:xfrm>
            <a:off x="838199" y="1825624"/>
            <a:ext cx="10868891" cy="4530725"/>
          </a:xfrm>
        </p:spPr>
        <p:txBody>
          <a:bodyPr>
            <a:normAutofit lnSpcReduction="10000"/>
          </a:bodyPr>
          <a:lstStyle/>
          <a:p>
            <a:r>
              <a:rPr lang="en-US" dirty="0">
                <a:solidFill>
                  <a:schemeClr val="bg1">
                    <a:lumMod val="75000"/>
                  </a:schemeClr>
                </a:solidFill>
              </a:rPr>
              <a:t>Housekeeping</a:t>
            </a:r>
          </a:p>
          <a:p>
            <a:endParaRPr lang="en-US" dirty="0">
              <a:solidFill>
                <a:schemeClr val="bg1">
                  <a:lumMod val="75000"/>
                </a:schemeClr>
              </a:solidFill>
            </a:endParaRPr>
          </a:p>
          <a:p>
            <a:r>
              <a:rPr lang="en-US" dirty="0">
                <a:solidFill>
                  <a:schemeClr val="bg1">
                    <a:lumMod val="75000"/>
                  </a:schemeClr>
                </a:solidFill>
              </a:rPr>
              <a:t>Quiz</a:t>
            </a:r>
          </a:p>
          <a:p>
            <a:endParaRPr lang="en-US" dirty="0"/>
          </a:p>
          <a:p>
            <a:r>
              <a:rPr lang="en-US" dirty="0"/>
              <a:t>Lecture &amp; exercises:</a:t>
            </a:r>
          </a:p>
          <a:p>
            <a:pPr lvl="1"/>
            <a:r>
              <a:rPr lang="en-US" dirty="0"/>
              <a:t>What is comparative politics?</a:t>
            </a:r>
          </a:p>
          <a:p>
            <a:pPr lvl="1"/>
            <a:r>
              <a:rPr lang="en-US" dirty="0">
                <a:solidFill>
                  <a:schemeClr val="bg1">
                    <a:lumMod val="75000"/>
                  </a:schemeClr>
                </a:solidFill>
              </a:rPr>
              <a:t>Why is comparative politics useful?</a:t>
            </a:r>
          </a:p>
          <a:p>
            <a:pPr lvl="1"/>
            <a:r>
              <a:rPr lang="en-US" dirty="0">
                <a:solidFill>
                  <a:schemeClr val="bg1">
                    <a:lumMod val="75000"/>
                  </a:schemeClr>
                </a:solidFill>
              </a:rPr>
              <a:t>How do we learn in comparative politics?</a:t>
            </a:r>
          </a:p>
          <a:p>
            <a:pPr marL="0" indent="0">
              <a:buNone/>
            </a:pPr>
            <a:endParaRPr lang="en-US" dirty="0">
              <a:solidFill>
                <a:schemeClr val="bg1">
                  <a:lumMod val="75000"/>
                </a:schemeClr>
              </a:solidFill>
            </a:endParaRPr>
          </a:p>
          <a:p>
            <a:r>
              <a:rPr lang="en-US" dirty="0">
                <a:solidFill>
                  <a:schemeClr val="bg1">
                    <a:lumMod val="75000"/>
                  </a:schemeClr>
                </a:solidFill>
              </a:rPr>
              <a:t>Workshop: How to read a political science article</a:t>
            </a:r>
          </a:p>
          <a:p>
            <a:endParaRPr lang="en-US" dirty="0">
              <a:solidFill>
                <a:schemeClr val="bg1">
                  <a:lumMod val="75000"/>
                </a:schemeClr>
              </a:solidFill>
            </a:endParaRPr>
          </a:p>
          <a:p>
            <a:endParaRPr lang="en-US" dirty="0"/>
          </a:p>
        </p:txBody>
      </p:sp>
      <p:sp>
        <p:nvSpPr>
          <p:cNvPr id="4" name="Footer Placeholder 3">
            <a:extLst>
              <a:ext uri="{FF2B5EF4-FFF2-40B4-BE49-F238E27FC236}">
                <a16:creationId xmlns:a16="http://schemas.microsoft.com/office/drawing/2014/main" id="{58155729-F7A7-6F4F-A3DE-4F68C9B0A151}"/>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422343F4-D08D-F242-A9BD-91BC710718C8}"/>
              </a:ext>
            </a:extLst>
          </p:cNvPr>
          <p:cNvSpPr>
            <a:spLocks noGrp="1"/>
          </p:cNvSpPr>
          <p:nvPr>
            <p:ph type="sldNum" sz="quarter" idx="12"/>
          </p:nvPr>
        </p:nvSpPr>
        <p:spPr/>
        <p:txBody>
          <a:bodyPr/>
          <a:lstStyle/>
          <a:p>
            <a:fld id="{ABD85100-2F67-2442-8434-22BFD744C08B}" type="slidenum">
              <a:rPr lang="en-US" smtClean="0"/>
              <a:t>8</a:t>
            </a:fld>
            <a:endParaRPr lang="en-US"/>
          </a:p>
        </p:txBody>
      </p:sp>
    </p:spTree>
    <p:extLst>
      <p:ext uri="{BB962C8B-B14F-4D97-AF65-F5344CB8AC3E}">
        <p14:creationId xmlns:p14="http://schemas.microsoft.com/office/powerpoint/2010/main" val="80657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DACE-FD89-D945-A85B-2BBFC1E6CD2D}"/>
              </a:ext>
            </a:extLst>
          </p:cNvPr>
          <p:cNvSpPr>
            <a:spLocks noGrp="1"/>
          </p:cNvSpPr>
          <p:nvPr>
            <p:ph type="title"/>
          </p:nvPr>
        </p:nvSpPr>
        <p:spPr/>
        <p:txBody>
          <a:bodyPr/>
          <a:lstStyle/>
          <a:p>
            <a:r>
              <a:rPr lang="en-US" b="1" dirty="0"/>
              <a:t>What is NOT comparative politics?</a:t>
            </a:r>
          </a:p>
        </p:txBody>
      </p:sp>
      <p:sp>
        <p:nvSpPr>
          <p:cNvPr id="4" name="Footer Placeholder 3">
            <a:extLst>
              <a:ext uri="{FF2B5EF4-FFF2-40B4-BE49-F238E27FC236}">
                <a16:creationId xmlns:a16="http://schemas.microsoft.com/office/drawing/2014/main" id="{A71415D6-060E-544C-9BD3-C65EB45816D3}"/>
              </a:ext>
            </a:extLst>
          </p:cNvPr>
          <p:cNvSpPr>
            <a:spLocks noGrp="1"/>
          </p:cNvSpPr>
          <p:nvPr>
            <p:ph type="ftr" sz="quarter" idx="11"/>
          </p:nvPr>
        </p:nvSpPr>
        <p:spPr/>
        <p:txBody>
          <a:bodyPr/>
          <a:lstStyle/>
          <a:p>
            <a:r>
              <a:rPr lang="en-US" dirty="0"/>
              <a:t>Government &amp; Comparative Politics</a:t>
            </a:r>
          </a:p>
        </p:txBody>
      </p:sp>
      <p:sp>
        <p:nvSpPr>
          <p:cNvPr id="5" name="Slide Number Placeholder 4">
            <a:extLst>
              <a:ext uri="{FF2B5EF4-FFF2-40B4-BE49-F238E27FC236}">
                <a16:creationId xmlns:a16="http://schemas.microsoft.com/office/drawing/2014/main" id="{C941AA90-56B2-944F-B3A2-A5A042421532}"/>
              </a:ext>
            </a:extLst>
          </p:cNvPr>
          <p:cNvSpPr>
            <a:spLocks noGrp="1"/>
          </p:cNvSpPr>
          <p:nvPr>
            <p:ph type="sldNum" sz="quarter" idx="12"/>
          </p:nvPr>
        </p:nvSpPr>
        <p:spPr/>
        <p:txBody>
          <a:bodyPr/>
          <a:lstStyle/>
          <a:p>
            <a:fld id="{ABD85100-2F67-2442-8434-22BFD744C08B}" type="slidenum">
              <a:rPr lang="en-US" smtClean="0"/>
              <a:t>9</a:t>
            </a:fld>
            <a:endParaRPr lang="en-US"/>
          </a:p>
        </p:txBody>
      </p:sp>
      <p:sp>
        <p:nvSpPr>
          <p:cNvPr id="6" name="Content Placeholder 5">
            <a:extLst>
              <a:ext uri="{FF2B5EF4-FFF2-40B4-BE49-F238E27FC236}">
                <a16:creationId xmlns:a16="http://schemas.microsoft.com/office/drawing/2014/main" id="{AD5E3B0C-03B5-9A4C-9DB4-C93BC5D55281}"/>
              </a:ext>
            </a:extLst>
          </p:cNvPr>
          <p:cNvSpPr>
            <a:spLocks noGrp="1"/>
          </p:cNvSpPr>
          <p:nvPr>
            <p:ph idx="1"/>
          </p:nvPr>
        </p:nvSpPr>
        <p:spPr/>
        <p:txBody>
          <a:bodyPr>
            <a:normAutofit/>
          </a:bodyPr>
          <a:lstStyle/>
          <a:p>
            <a:r>
              <a:rPr lang="en-US" dirty="0"/>
              <a:t>International relations</a:t>
            </a:r>
          </a:p>
          <a:p>
            <a:r>
              <a:rPr lang="en-US" dirty="0"/>
              <a:t>Political philosophy </a:t>
            </a:r>
          </a:p>
          <a:p>
            <a:r>
              <a:rPr lang="en-US" dirty="0"/>
              <a:t>Exclusively dedicated to:</a:t>
            </a:r>
          </a:p>
          <a:p>
            <a:pPr lvl="1"/>
            <a:r>
              <a:rPr lang="en-US" dirty="0"/>
              <a:t>National-level politics</a:t>
            </a:r>
          </a:p>
          <a:p>
            <a:pPr lvl="1"/>
            <a:r>
              <a:rPr lang="en-US" dirty="0"/>
              <a:t>Macro-level phenomena</a:t>
            </a:r>
          </a:p>
          <a:p>
            <a:pPr lvl="1"/>
            <a:r>
              <a:rPr lang="en-US" dirty="0"/>
              <a:t>Formal institutions</a:t>
            </a:r>
          </a:p>
          <a:p>
            <a:r>
              <a:rPr lang="en-US" dirty="0"/>
              <a:t>Interested in individual cases in and of themselves</a:t>
            </a:r>
          </a:p>
          <a:p>
            <a:r>
              <a:rPr lang="en-US" dirty="0"/>
              <a:t>Political commentary</a:t>
            </a:r>
          </a:p>
          <a:p>
            <a:endParaRPr lang="en-US" dirty="0"/>
          </a:p>
        </p:txBody>
      </p:sp>
    </p:spTree>
    <p:extLst>
      <p:ext uri="{BB962C8B-B14F-4D97-AF65-F5344CB8AC3E}">
        <p14:creationId xmlns:p14="http://schemas.microsoft.com/office/powerpoint/2010/main" val="227262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7605</TotalTime>
  <Words>2830</Words>
  <Application>Microsoft Macintosh PowerPoint</Application>
  <PresentationFormat>Widescreen</PresentationFormat>
  <Paragraphs>464</Paragraphs>
  <Slides>55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Helvetica</vt:lpstr>
      <vt:lpstr>PT Serif</vt:lpstr>
      <vt:lpstr>Office Theme</vt:lpstr>
      <vt:lpstr>Government &amp; Comparative Politics</vt:lpstr>
      <vt:lpstr>What we’ll cover today</vt:lpstr>
      <vt:lpstr>What we’ll cover today</vt:lpstr>
      <vt:lpstr>Register your attendance</vt:lpstr>
      <vt:lpstr>Quiz grade policy</vt:lpstr>
      <vt:lpstr>What we’ll cover today</vt:lpstr>
      <vt:lpstr>Quiz</vt:lpstr>
      <vt:lpstr>What we’ll cover today</vt:lpstr>
      <vt:lpstr>What is NOT comparative politics?</vt:lpstr>
      <vt:lpstr>What IS comparative politics?</vt:lpstr>
      <vt:lpstr>Where do you find comparative politics?</vt:lpstr>
      <vt:lpstr>Where do you find comparative politics?</vt:lpstr>
      <vt:lpstr>Where do you find comparative politics?</vt:lpstr>
      <vt:lpstr>What we’ll cover today</vt:lpstr>
      <vt:lpstr>Is comparative politics useful? Why? For whom?</vt:lpstr>
      <vt:lpstr>Is this study useful? Why? For whom?</vt:lpstr>
      <vt:lpstr>What we’ll cover today</vt:lpstr>
      <vt:lpstr>Different types of arguments</vt:lpstr>
      <vt:lpstr>What kind of argument is this?</vt:lpstr>
      <vt:lpstr>What kind of argument is this?</vt:lpstr>
      <vt:lpstr>What kind of argument is this?</vt:lpstr>
      <vt:lpstr>What kind of argument is this?</vt:lpstr>
      <vt:lpstr>What kind of argument is this?</vt:lpstr>
      <vt:lpstr>What kind of argument is this?</vt:lpstr>
      <vt:lpstr>What kind of argument is this?</vt:lpstr>
      <vt:lpstr>Different types of arguments: How are they assessed?</vt:lpstr>
      <vt:lpstr>What is a theory (in CP)?</vt:lpstr>
      <vt:lpstr>How are theories useful?</vt:lpstr>
      <vt:lpstr>Key elements in a (simple) theory</vt:lpstr>
      <vt:lpstr>What are the key elements of Kim’s theory?</vt:lpstr>
      <vt:lpstr>What we’ll cover today</vt:lpstr>
      <vt:lpstr>What is a research design (in CP)?</vt:lpstr>
      <vt:lpstr>How are research designs useful?</vt:lpstr>
      <vt:lpstr>Key elements of a research design</vt:lpstr>
      <vt:lpstr>The importance of “ceteris paribus”</vt:lpstr>
      <vt:lpstr>The key obstacles to “ceteris paribus”</vt:lpstr>
      <vt:lpstr>Empirical material</vt:lpstr>
      <vt:lpstr>Empirical strategies to get at “ceteris paribus”</vt:lpstr>
      <vt:lpstr>Experiments: The gold standard for causal inference</vt:lpstr>
      <vt:lpstr>Experiments: The gold standard for causal inference</vt:lpstr>
      <vt:lpstr>What is the research design in Kim’s study?</vt:lpstr>
      <vt:lpstr>What is the research design in Kim’s study?</vt:lpstr>
      <vt:lpstr>What is the research design in Kim’s study?</vt:lpstr>
      <vt:lpstr>What we’ll cover today</vt:lpstr>
      <vt:lpstr>How to read an academic (CP) paper Why this workshop?</vt:lpstr>
      <vt:lpstr>How to read an academic (CP) paper What we will do in this workshop</vt:lpstr>
      <vt:lpstr>How to read an academic (CP) paper What is an academic paper?</vt:lpstr>
      <vt:lpstr>How to read an academic (CP) paper How are academic papers structured?</vt:lpstr>
      <vt:lpstr>How to read an academic (CP) paper How are academic papers structured?</vt:lpstr>
      <vt:lpstr>How to read an academic (CP) paper Take-away tools for reading papers</vt:lpstr>
      <vt:lpstr>How to read an academic (CP) paper Key questions to ask of an academic paper</vt:lpstr>
      <vt:lpstr>Register your attendance</vt:lpstr>
      <vt:lpstr>How to read an academic (CP) paper Taking it all to practice</vt:lpstr>
      <vt:lpstr>What we covered today</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Policy Analysis</dc:title>
  <dc:creator>Toral, Guillermo</dc:creator>
  <cp:lastModifiedBy>Toral, Guillermo</cp:lastModifiedBy>
  <cp:revision>63</cp:revision>
  <dcterms:created xsi:type="dcterms:W3CDTF">2022-09-02T08:04:09Z</dcterms:created>
  <dcterms:modified xsi:type="dcterms:W3CDTF">2023-01-19T07:53:35Z</dcterms:modified>
</cp:coreProperties>
</file>